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5"/>
  </p:sldMasterIdLst>
  <p:notesMasterIdLst>
    <p:notesMasterId r:id="rId30"/>
  </p:notesMasterIdLst>
  <p:handoutMasterIdLst>
    <p:handoutMasterId r:id="rId31"/>
  </p:handoutMasterIdLst>
  <p:sldIdLst>
    <p:sldId id="264" r:id="rId6"/>
    <p:sldId id="503" r:id="rId7"/>
    <p:sldId id="494" r:id="rId8"/>
    <p:sldId id="497" r:id="rId9"/>
    <p:sldId id="389" r:id="rId10"/>
    <p:sldId id="499" r:id="rId11"/>
    <p:sldId id="392" r:id="rId12"/>
    <p:sldId id="376" r:id="rId13"/>
    <p:sldId id="378" r:id="rId14"/>
    <p:sldId id="386" r:id="rId15"/>
    <p:sldId id="388" r:id="rId16"/>
    <p:sldId id="385" r:id="rId17"/>
    <p:sldId id="368" r:id="rId18"/>
    <p:sldId id="383" r:id="rId19"/>
    <p:sldId id="363" r:id="rId20"/>
    <p:sldId id="340" r:id="rId21"/>
    <p:sldId id="343" r:id="rId22"/>
    <p:sldId id="505" r:id="rId23"/>
    <p:sldId id="336" r:id="rId24"/>
    <p:sldId id="329" r:id="rId25"/>
    <p:sldId id="334" r:id="rId26"/>
    <p:sldId id="354" r:id="rId27"/>
    <p:sldId id="355" r:id="rId28"/>
    <p:sldId id="345" r:id="rId29"/>
  </p:sldIdLst>
  <p:sldSz cx="9144000" cy="6858000" type="screen4x3"/>
  <p:notesSz cx="9926638" cy="6797675"/>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4" orient="horz" pos="2115" userDrawn="1">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50"/>
    <a:srgbClr val="F9BE00"/>
    <a:srgbClr val="FF7F2F"/>
    <a:srgbClr val="752F8A"/>
    <a:srgbClr val="78B143"/>
    <a:srgbClr val="001942"/>
    <a:srgbClr val="00122E"/>
    <a:srgbClr val="FFFFFF"/>
    <a:srgbClr val="1C3F94"/>
    <a:srgbClr val="0D7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3" autoAdjust="0"/>
    <p:restoredTop sz="68460" autoAdjust="0"/>
  </p:normalViewPr>
  <p:slideViewPr>
    <p:cSldViewPr snapToGrid="0" showGuides="1">
      <p:cViewPr>
        <p:scale>
          <a:sx n="43" d="100"/>
          <a:sy n="43" d="100"/>
        </p:scale>
        <p:origin x="2798" y="389"/>
      </p:cViewPr>
      <p:guideLst>
        <p:guide orient="horz" pos="1774"/>
        <p:guide orient="horz" pos="2115"/>
        <p:guide pos="2880"/>
      </p:guideLst>
    </p:cSldViewPr>
  </p:slideViewPr>
  <p:outlineViewPr>
    <p:cViewPr>
      <p:scale>
        <a:sx n="33" d="100"/>
        <a:sy n="33" d="100"/>
      </p:scale>
      <p:origin x="0" y="-2852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1975" cy="34055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622510" y="1"/>
            <a:ext cx="4301975" cy="340558"/>
          </a:xfrm>
          <a:prstGeom prst="rect">
            <a:avLst/>
          </a:prstGeom>
        </p:spPr>
        <p:txBody>
          <a:bodyPr vert="horz" lIns="91440" tIns="45720" rIns="91440" bIns="45720" rtlCol="0"/>
          <a:lstStyle>
            <a:lvl1pPr algn="r">
              <a:defRPr sz="1200"/>
            </a:lvl1pPr>
          </a:lstStyle>
          <a:p>
            <a:fld id="{EE6EAEF9-A409-4581-A7A5-C2282D49D376}" type="datetimeFigureOut">
              <a:rPr lang="en-AU" smtClean="0"/>
              <a:t>2/12/2022</a:t>
            </a:fld>
            <a:endParaRPr lang="en-AU"/>
          </a:p>
        </p:txBody>
      </p:sp>
      <p:sp>
        <p:nvSpPr>
          <p:cNvPr id="4" name="Footer Placeholder 3"/>
          <p:cNvSpPr>
            <a:spLocks noGrp="1"/>
          </p:cNvSpPr>
          <p:nvPr>
            <p:ph type="ftr" sz="quarter" idx="2"/>
          </p:nvPr>
        </p:nvSpPr>
        <p:spPr>
          <a:xfrm>
            <a:off x="1" y="6457117"/>
            <a:ext cx="4301975" cy="34055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622510" y="6457117"/>
            <a:ext cx="4301975" cy="340558"/>
          </a:xfrm>
          <a:prstGeom prst="rect">
            <a:avLst/>
          </a:prstGeom>
        </p:spPr>
        <p:txBody>
          <a:bodyPr vert="horz" lIns="91440" tIns="45720" rIns="91440" bIns="45720" rtlCol="0" anchor="b"/>
          <a:lstStyle>
            <a:lvl1pPr algn="r">
              <a:defRPr sz="1200"/>
            </a:lvl1pPr>
          </a:lstStyle>
          <a:p>
            <a:fld id="{38046FD9-8A79-4406-907B-3A085020E890}" type="slidenum">
              <a:rPr lang="en-AU" smtClean="0"/>
              <a:t>‹#›</a:t>
            </a:fld>
            <a:endParaRPr lang="en-AU"/>
          </a:p>
        </p:txBody>
      </p:sp>
    </p:spTree>
    <p:extLst>
      <p:ext uri="{BB962C8B-B14F-4D97-AF65-F5344CB8AC3E}">
        <p14:creationId xmlns:p14="http://schemas.microsoft.com/office/powerpoint/2010/main" val="1995812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1543" cy="341064"/>
          </a:xfrm>
          <a:prstGeom prst="rect">
            <a:avLst/>
          </a:prstGeom>
        </p:spPr>
        <p:txBody>
          <a:bodyPr vert="horz" lIns="96661" tIns="48331" rIns="96661" bIns="48331" rtlCol="0"/>
          <a:lstStyle>
            <a:lvl1pPr algn="l">
              <a:defRPr sz="13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5622799" y="1"/>
            <a:ext cx="4301543" cy="341064"/>
          </a:xfrm>
          <a:prstGeom prst="rect">
            <a:avLst/>
          </a:prstGeom>
        </p:spPr>
        <p:txBody>
          <a:bodyPr vert="horz" lIns="96661" tIns="48331" rIns="96661" bIns="48331" rtlCol="0"/>
          <a:lstStyle>
            <a:lvl1pPr algn="r">
              <a:defRPr sz="1300">
                <a:latin typeface="Arial" panose="020B0604020202020204" pitchFamily="34" charset="0"/>
              </a:defRPr>
            </a:lvl1pPr>
          </a:lstStyle>
          <a:p>
            <a:fld id="{B54B9022-B3DC-4EAE-8AD5-71EC8BD8744A}" type="datetimeFigureOut">
              <a:rPr lang="en-AU" smtClean="0"/>
              <a:pPr/>
              <a:t>2/12/2022</a:t>
            </a:fld>
            <a:endParaRPr lang="en-AU" dirty="0"/>
          </a:p>
        </p:txBody>
      </p:sp>
      <p:sp>
        <p:nvSpPr>
          <p:cNvPr id="4" name="Slide Image Placeholder 3"/>
          <p:cNvSpPr>
            <a:spLocks noGrp="1" noRot="1" noChangeAspect="1"/>
          </p:cNvSpPr>
          <p:nvPr>
            <p:ph type="sldImg" idx="2"/>
          </p:nvPr>
        </p:nvSpPr>
        <p:spPr>
          <a:xfrm>
            <a:off x="3435350" y="850900"/>
            <a:ext cx="3055938" cy="2292350"/>
          </a:xfrm>
          <a:prstGeom prst="rect">
            <a:avLst/>
          </a:prstGeom>
          <a:noFill/>
          <a:ln w="12700">
            <a:solidFill>
              <a:prstClr val="black"/>
            </a:solidFill>
          </a:ln>
        </p:spPr>
        <p:txBody>
          <a:bodyPr vert="horz" lIns="96661" tIns="48331" rIns="96661" bIns="48331" rtlCol="0" anchor="ctr"/>
          <a:lstStyle/>
          <a:p>
            <a:endParaRPr lang="en-AU" dirty="0"/>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1" y="6456612"/>
            <a:ext cx="4301543" cy="341063"/>
          </a:xfrm>
          <a:prstGeom prst="rect">
            <a:avLst/>
          </a:prstGeom>
        </p:spPr>
        <p:txBody>
          <a:bodyPr vert="horz" lIns="96661" tIns="48331" rIns="96661" bIns="48331" rtlCol="0" anchor="b"/>
          <a:lstStyle>
            <a:lvl1pPr algn="l">
              <a:defRPr sz="13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5622799" y="6456612"/>
            <a:ext cx="4301543" cy="341063"/>
          </a:xfrm>
          <a:prstGeom prst="rect">
            <a:avLst/>
          </a:prstGeom>
        </p:spPr>
        <p:txBody>
          <a:bodyPr vert="horz" lIns="96661" tIns="48331" rIns="96661" bIns="48331" rtlCol="0" anchor="b"/>
          <a:lstStyle>
            <a:lvl1pPr algn="r">
              <a:defRPr sz="1300">
                <a:latin typeface="Arial" panose="020B0604020202020204" pitchFamily="34" charset="0"/>
              </a:defRPr>
            </a:lvl1pPr>
          </a:lstStyle>
          <a:p>
            <a:fld id="{3ACC9E35-E9F3-4F69-AAEB-DBBAC33C112E}" type="slidenum">
              <a:rPr lang="en-AU" smtClean="0"/>
              <a:pPr/>
              <a:t>‹#›</a:t>
            </a:fld>
            <a:endParaRPr lang="en-AU" dirty="0"/>
          </a:p>
        </p:txBody>
      </p:sp>
    </p:spTree>
    <p:extLst>
      <p:ext uri="{BB962C8B-B14F-4D97-AF65-F5344CB8AC3E}">
        <p14:creationId xmlns:p14="http://schemas.microsoft.com/office/powerpoint/2010/main" val="160902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3013"/>
            <a:ext cx="4471987" cy="3354387"/>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09793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10</a:t>
            </a:fld>
            <a:endParaRPr lang="en-AU" dirty="0"/>
          </a:p>
        </p:txBody>
      </p:sp>
    </p:spTree>
    <p:extLst>
      <p:ext uri="{BB962C8B-B14F-4D97-AF65-F5344CB8AC3E}">
        <p14:creationId xmlns:p14="http://schemas.microsoft.com/office/powerpoint/2010/main" val="1681877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11</a:t>
            </a:fld>
            <a:endParaRPr lang="en-AU" dirty="0"/>
          </a:p>
        </p:txBody>
      </p:sp>
    </p:spTree>
    <p:extLst>
      <p:ext uri="{BB962C8B-B14F-4D97-AF65-F5344CB8AC3E}">
        <p14:creationId xmlns:p14="http://schemas.microsoft.com/office/powerpoint/2010/main" val="208886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12</a:t>
            </a:fld>
            <a:endParaRPr lang="en-AU" dirty="0"/>
          </a:p>
        </p:txBody>
      </p:sp>
    </p:spTree>
    <p:extLst>
      <p:ext uri="{BB962C8B-B14F-4D97-AF65-F5344CB8AC3E}">
        <p14:creationId xmlns:p14="http://schemas.microsoft.com/office/powerpoint/2010/main" val="52811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13</a:t>
            </a:fld>
            <a:endParaRPr lang="en-AU" dirty="0"/>
          </a:p>
        </p:txBody>
      </p:sp>
    </p:spTree>
    <p:extLst>
      <p:ext uri="{BB962C8B-B14F-4D97-AF65-F5344CB8AC3E}">
        <p14:creationId xmlns:p14="http://schemas.microsoft.com/office/powerpoint/2010/main" val="159948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14</a:t>
            </a:fld>
            <a:endParaRPr lang="en-AU" dirty="0"/>
          </a:p>
        </p:txBody>
      </p:sp>
    </p:spTree>
    <p:extLst>
      <p:ext uri="{BB962C8B-B14F-4D97-AF65-F5344CB8AC3E}">
        <p14:creationId xmlns:p14="http://schemas.microsoft.com/office/powerpoint/2010/main" val="426847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BF032E5-8DA8-4B2C-8E0A-A195728C1EE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50913" eaLnBrk="0" hangingPunct="0">
              <a:spcBef>
                <a:spcPct val="30000"/>
              </a:spcBef>
              <a:buChar char="•"/>
              <a:defRPr kumimoji="1" sz="1000">
                <a:solidFill>
                  <a:schemeClr val="tx1"/>
                </a:solidFill>
                <a:latin typeface="Arial" panose="020B0604020202020204" pitchFamily="34" charset="0"/>
                <a:ea typeface="MS PGothic" panose="020B0600070205080204" pitchFamily="34" charset="-128"/>
              </a:defRPr>
            </a:lvl1pPr>
            <a:lvl2pPr marL="742950" indent="-285750" defTabSz="950913" eaLnBrk="0" hangingPunct="0">
              <a:spcBef>
                <a:spcPct val="30000"/>
              </a:spcBef>
              <a:buChar char="•"/>
              <a:defRPr kumimoji="1" sz="1000">
                <a:solidFill>
                  <a:schemeClr val="tx1"/>
                </a:solidFill>
                <a:latin typeface="Arial" panose="020B0604020202020204" pitchFamily="34" charset="0"/>
                <a:ea typeface="MS PGothic" panose="020B0600070205080204" pitchFamily="34" charset="-128"/>
              </a:defRPr>
            </a:lvl2pPr>
            <a:lvl3pPr marL="1143000" indent="-228600" defTabSz="950913" eaLnBrk="0" hangingPunct="0">
              <a:spcBef>
                <a:spcPct val="30000"/>
              </a:spcBef>
              <a:buChar char="•"/>
              <a:defRPr kumimoji="1" sz="1000">
                <a:solidFill>
                  <a:schemeClr val="tx1"/>
                </a:solidFill>
                <a:latin typeface="Arial" panose="020B0604020202020204" pitchFamily="34" charset="0"/>
                <a:ea typeface="MS PGothic" panose="020B0600070205080204" pitchFamily="34" charset="-128"/>
              </a:defRPr>
            </a:lvl3pPr>
            <a:lvl4pPr marL="1600200" indent="-228600" defTabSz="950913" eaLnBrk="0" hangingPunct="0">
              <a:spcBef>
                <a:spcPct val="30000"/>
              </a:spcBef>
              <a:buChar char="•"/>
              <a:defRPr kumimoji="1" sz="1000">
                <a:solidFill>
                  <a:schemeClr val="tx1"/>
                </a:solidFill>
                <a:latin typeface="Arial" panose="020B0604020202020204" pitchFamily="34" charset="0"/>
                <a:ea typeface="MS PGothic" panose="020B0600070205080204" pitchFamily="34" charset="-128"/>
              </a:defRPr>
            </a:lvl4pPr>
            <a:lvl5pPr marL="2057400" indent="-228600" defTabSz="950913" eaLnBrk="0" hangingPunct="0">
              <a:spcBef>
                <a:spcPct val="30000"/>
              </a:spcBef>
              <a:buChar char="•"/>
              <a:defRPr kumimoji="1" sz="1000">
                <a:solidFill>
                  <a:schemeClr val="tx1"/>
                </a:solidFill>
                <a:latin typeface="Arial" panose="020B0604020202020204" pitchFamily="34" charset="0"/>
                <a:ea typeface="MS PGothic" panose="020B0600070205080204" pitchFamily="34" charset="-128"/>
              </a:defRPr>
            </a:lvl5pPr>
            <a:lvl6pPr marL="2514600" indent="-228600" defTabSz="950913" eaLnBrk="0" fontAlgn="base" hangingPunct="0">
              <a:spcBef>
                <a:spcPct val="30000"/>
              </a:spcBef>
              <a:spcAft>
                <a:spcPct val="0"/>
              </a:spcAft>
              <a:buChar char="•"/>
              <a:defRPr kumimoji="1" sz="1000">
                <a:solidFill>
                  <a:schemeClr val="tx1"/>
                </a:solidFill>
                <a:latin typeface="Arial" panose="020B0604020202020204" pitchFamily="34" charset="0"/>
                <a:ea typeface="MS PGothic" panose="020B0600070205080204" pitchFamily="34" charset="-128"/>
              </a:defRPr>
            </a:lvl6pPr>
            <a:lvl7pPr marL="2971800" indent="-228600" defTabSz="950913" eaLnBrk="0" fontAlgn="base" hangingPunct="0">
              <a:spcBef>
                <a:spcPct val="30000"/>
              </a:spcBef>
              <a:spcAft>
                <a:spcPct val="0"/>
              </a:spcAft>
              <a:buChar char="•"/>
              <a:defRPr kumimoji="1" sz="1000">
                <a:solidFill>
                  <a:schemeClr val="tx1"/>
                </a:solidFill>
                <a:latin typeface="Arial" panose="020B0604020202020204" pitchFamily="34" charset="0"/>
                <a:ea typeface="MS PGothic" panose="020B0600070205080204" pitchFamily="34" charset="-128"/>
              </a:defRPr>
            </a:lvl7pPr>
            <a:lvl8pPr marL="3429000" indent="-228600" defTabSz="950913" eaLnBrk="0" fontAlgn="base" hangingPunct="0">
              <a:spcBef>
                <a:spcPct val="30000"/>
              </a:spcBef>
              <a:spcAft>
                <a:spcPct val="0"/>
              </a:spcAft>
              <a:buChar char="•"/>
              <a:defRPr kumimoji="1" sz="1000">
                <a:solidFill>
                  <a:schemeClr val="tx1"/>
                </a:solidFill>
                <a:latin typeface="Arial" panose="020B0604020202020204" pitchFamily="34" charset="0"/>
                <a:ea typeface="MS PGothic" panose="020B0600070205080204" pitchFamily="34" charset="-128"/>
              </a:defRPr>
            </a:lvl8pPr>
            <a:lvl9pPr marL="3886200" indent="-228600" defTabSz="950913" eaLnBrk="0" fontAlgn="base" hangingPunct="0">
              <a:spcBef>
                <a:spcPct val="30000"/>
              </a:spcBef>
              <a:spcAft>
                <a:spcPct val="0"/>
              </a:spcAft>
              <a:buChar char="•"/>
              <a:defRPr kumimoji="1" sz="1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1053E859-F702-4681-9D32-47B678DAE33F}" type="slidenum">
              <a:rPr kumimoji="0" lang="en-AU" altLang="en-US">
                <a:solidFill>
                  <a:srgbClr val="000000"/>
                </a:solidFill>
              </a:rPr>
              <a:pPr>
                <a:spcBef>
                  <a:spcPct val="0"/>
                </a:spcBef>
                <a:buFontTx/>
                <a:buNone/>
              </a:pPr>
              <a:t>15</a:t>
            </a:fld>
            <a:endParaRPr kumimoji="0" lang="en-AU" altLang="en-US">
              <a:solidFill>
                <a:srgbClr val="000000"/>
              </a:solidFill>
            </a:endParaRPr>
          </a:p>
        </p:txBody>
      </p:sp>
      <p:sp>
        <p:nvSpPr>
          <p:cNvPr id="35843" name="Rectangle 2">
            <a:extLst>
              <a:ext uri="{FF2B5EF4-FFF2-40B4-BE49-F238E27FC236}">
                <a16:creationId xmlns:a16="http://schemas.microsoft.com/office/drawing/2014/main" id="{02883979-C352-40F3-8CD7-4C7639FFA944}"/>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1BFC57BB-FEE3-4D0F-B270-BB9B32D9324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16</a:t>
            </a:fld>
            <a:endParaRPr lang="en-AU" dirty="0"/>
          </a:p>
        </p:txBody>
      </p:sp>
    </p:spTree>
    <p:extLst>
      <p:ext uri="{BB962C8B-B14F-4D97-AF65-F5344CB8AC3E}">
        <p14:creationId xmlns:p14="http://schemas.microsoft.com/office/powerpoint/2010/main" val="159628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17</a:t>
            </a:fld>
            <a:endParaRPr lang="en-AU" dirty="0">
              <a:solidFill>
                <a:prstClr val="black"/>
              </a:solidFill>
            </a:endParaRPr>
          </a:p>
        </p:txBody>
      </p:sp>
    </p:spTree>
    <p:extLst>
      <p:ext uri="{BB962C8B-B14F-4D97-AF65-F5344CB8AC3E}">
        <p14:creationId xmlns:p14="http://schemas.microsoft.com/office/powerpoint/2010/main" val="347981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18</a:t>
            </a:fld>
            <a:endParaRPr lang="en-AU" dirty="0">
              <a:solidFill>
                <a:prstClr val="black"/>
              </a:solidFill>
            </a:endParaRPr>
          </a:p>
        </p:txBody>
      </p:sp>
    </p:spTree>
    <p:extLst>
      <p:ext uri="{BB962C8B-B14F-4D97-AF65-F5344CB8AC3E}">
        <p14:creationId xmlns:p14="http://schemas.microsoft.com/office/powerpoint/2010/main" val="45099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3ACC9E35-E9F3-4F69-AAEB-DBBAC33C112E}" type="slidenum">
              <a:rPr lang="en-AU" smtClean="0"/>
              <a:pPr/>
              <a:t>19</a:t>
            </a:fld>
            <a:endParaRPr lang="en-AU" dirty="0"/>
          </a:p>
        </p:txBody>
      </p:sp>
    </p:spTree>
    <p:extLst>
      <p:ext uri="{BB962C8B-B14F-4D97-AF65-F5344CB8AC3E}">
        <p14:creationId xmlns:p14="http://schemas.microsoft.com/office/powerpoint/2010/main" val="362249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023" y="4783307"/>
            <a:ext cx="6538822" cy="4964541"/>
          </a:xfrm>
        </p:spPr>
        <p:txBody>
          <a:bodyPr/>
          <a:lstStyle/>
          <a:p>
            <a:pPr marL="0" indent="0">
              <a:spcAft>
                <a:spcPts val="300"/>
              </a:spcAft>
              <a:buFont typeface="Arial" panose="020B0604020202020204" pitchFamily="34" charset="0"/>
              <a:buNone/>
            </a:pPr>
            <a:endParaRPr lang="en-AU" sz="1000" kern="1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28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3ACC9E35-E9F3-4F69-AAEB-DBBAC33C112E}" type="slidenum">
              <a:rPr lang="en-AU" smtClean="0"/>
              <a:pPr/>
              <a:t>21</a:t>
            </a:fld>
            <a:endParaRPr lang="en-AU" dirty="0"/>
          </a:p>
        </p:txBody>
      </p:sp>
    </p:spTree>
    <p:extLst>
      <p:ext uri="{BB962C8B-B14F-4D97-AF65-F5344CB8AC3E}">
        <p14:creationId xmlns:p14="http://schemas.microsoft.com/office/powerpoint/2010/main" val="328470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22</a:t>
            </a:fld>
            <a:endParaRPr lang="en-AU" dirty="0">
              <a:solidFill>
                <a:prstClr val="black"/>
              </a:solidFill>
            </a:endParaRPr>
          </a:p>
        </p:txBody>
      </p:sp>
    </p:spTree>
    <p:extLst>
      <p:ext uri="{BB962C8B-B14F-4D97-AF65-F5344CB8AC3E}">
        <p14:creationId xmlns:p14="http://schemas.microsoft.com/office/powerpoint/2010/main" val="279408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3ACC9E35-E9F3-4F69-AAEB-DBBAC33C112E}" type="slidenum">
              <a:rPr lang="en-AU" smtClean="0">
                <a:solidFill>
                  <a:prstClr val="black"/>
                </a:solidFill>
              </a:rPr>
              <a:pPr/>
              <a:t>23</a:t>
            </a:fld>
            <a:endParaRPr lang="en-AU" dirty="0">
              <a:solidFill>
                <a:prstClr val="black"/>
              </a:solidFill>
            </a:endParaRPr>
          </a:p>
        </p:txBody>
      </p:sp>
    </p:spTree>
    <p:extLst>
      <p:ext uri="{BB962C8B-B14F-4D97-AF65-F5344CB8AC3E}">
        <p14:creationId xmlns:p14="http://schemas.microsoft.com/office/powerpoint/2010/main" val="3731585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C9E35-E9F3-4F69-AAEB-DBBAC33C112E}" type="slidenum">
              <a:rPr lang="en-AU" smtClean="0"/>
              <a:pPr/>
              <a:t>24</a:t>
            </a:fld>
            <a:endParaRPr lang="en-AU" dirty="0"/>
          </a:p>
        </p:txBody>
      </p:sp>
    </p:spTree>
    <p:extLst>
      <p:ext uri="{BB962C8B-B14F-4D97-AF65-F5344CB8AC3E}">
        <p14:creationId xmlns:p14="http://schemas.microsoft.com/office/powerpoint/2010/main" val="181008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8023" y="4783307"/>
            <a:ext cx="6538822" cy="4964541"/>
          </a:xfrm>
        </p:spPr>
        <p:txBody>
          <a:bodyPr/>
          <a:lstStyle/>
          <a:p>
            <a:pPr marL="171450" indent="-171450">
              <a:spcAft>
                <a:spcPts val="300"/>
              </a:spcAft>
              <a:buFont typeface="Arial" panose="020B0604020202020204" pitchFamily="34" charset="0"/>
              <a:buChar char="•"/>
            </a:pPr>
            <a:endParaRPr lang="en-AU" sz="1000" kern="1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04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339360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CC9E35-E9F3-4F69-AAEB-DBBAC33C112E}" type="slidenum">
              <a:rPr lang="en-AU" smtClean="0"/>
              <a:pPr/>
              <a:t>5</a:t>
            </a:fld>
            <a:endParaRPr lang="en-AU" dirty="0"/>
          </a:p>
        </p:txBody>
      </p:sp>
    </p:spTree>
    <p:extLst>
      <p:ext uri="{BB962C8B-B14F-4D97-AF65-F5344CB8AC3E}">
        <p14:creationId xmlns:p14="http://schemas.microsoft.com/office/powerpoint/2010/main" val="317206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1959" y="4819303"/>
            <a:ext cx="5909205" cy="4466987"/>
          </a:xfrm>
        </p:spPr>
        <p:txBody>
          <a:bodyPr/>
          <a:lstStyle/>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120913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1395886C-6C72-4E0C-9A95-1CED55B910EE}" type="slidenum">
              <a:rPr lang="en-AU" smtClean="0"/>
              <a:t>7</a:t>
            </a:fld>
            <a:endParaRPr lang="en-AU" dirty="0"/>
          </a:p>
        </p:txBody>
      </p:sp>
    </p:spTree>
    <p:extLst>
      <p:ext uri="{BB962C8B-B14F-4D97-AF65-F5344CB8AC3E}">
        <p14:creationId xmlns:p14="http://schemas.microsoft.com/office/powerpoint/2010/main" val="74698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395886C-6C72-4E0C-9A95-1CED55B910EE}" type="slidenum">
              <a:rPr lang="en-AU" smtClean="0"/>
              <a:t>8</a:t>
            </a:fld>
            <a:endParaRPr lang="en-AU" dirty="0"/>
          </a:p>
        </p:txBody>
      </p:sp>
    </p:spTree>
    <p:extLst>
      <p:ext uri="{BB962C8B-B14F-4D97-AF65-F5344CB8AC3E}">
        <p14:creationId xmlns:p14="http://schemas.microsoft.com/office/powerpoint/2010/main" val="359945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1395886C-6C72-4E0C-9A95-1CED55B910EE}" type="slidenum">
              <a:rPr lang="en-AU" smtClean="0"/>
              <a:t>9</a:t>
            </a:fld>
            <a:endParaRPr lang="en-AU" dirty="0"/>
          </a:p>
        </p:txBody>
      </p:sp>
    </p:spTree>
    <p:extLst>
      <p:ext uri="{BB962C8B-B14F-4D97-AF65-F5344CB8AC3E}">
        <p14:creationId xmlns:p14="http://schemas.microsoft.com/office/powerpoint/2010/main" val="261398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788" y="953179"/>
            <a:ext cx="4173537" cy="2387600"/>
          </a:xfrm>
        </p:spPr>
        <p:txBody>
          <a:bodyPr anchor="b"/>
          <a:lstStyle>
            <a:lvl1pPr algn="l">
              <a:defRPr lang="en-US" sz="6600" b="1" kern="1200" cap="none" baseline="0" dirty="0">
                <a:solidFill>
                  <a:schemeClr val="bg1"/>
                </a:solidFill>
                <a:latin typeface="+mj-lt"/>
                <a:ea typeface="+mj-ea"/>
                <a:cs typeface="+mj-cs"/>
              </a:defRPr>
            </a:lvl1pPr>
          </a:lstStyle>
          <a:p>
            <a:pPr marL="0" lvl="0" algn="l" defTabSz="914400" rtl="0" eaLnBrk="1" latinLnBrk="0" hangingPunct="1">
              <a:lnSpc>
                <a:spcPct val="90000"/>
              </a:lnSpc>
              <a:spcBef>
                <a:spcPct val="0"/>
              </a:spcBef>
              <a:buNone/>
            </a:pPr>
            <a:r>
              <a:rPr lang="en-US" dirty="0"/>
              <a:t>Title</a:t>
            </a:r>
          </a:p>
        </p:txBody>
      </p:sp>
      <p:sp>
        <p:nvSpPr>
          <p:cNvPr id="3" name="Subtitle 2"/>
          <p:cNvSpPr>
            <a:spLocks noGrp="1"/>
          </p:cNvSpPr>
          <p:nvPr>
            <p:ph type="subTitle" idx="1"/>
          </p:nvPr>
        </p:nvSpPr>
        <p:spPr>
          <a:xfrm>
            <a:off x="331788" y="3432854"/>
            <a:ext cx="4173537" cy="1655762"/>
          </a:xfrm>
        </p:spPr>
        <p:txBody>
          <a:bodyPr/>
          <a:lstStyle>
            <a:lvl1pPr marL="0" indent="0" algn="l">
              <a:buNone/>
              <a:defRPr lang="en-US" sz="18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600"/>
              </a:spcBef>
              <a:buClr>
                <a:schemeClr val="accent4"/>
              </a:buClr>
              <a:buSzPct val="75000"/>
              <a:buFont typeface="Arial" panose="020B0604020202020204" pitchFamily="34" charset="0"/>
              <a:buNone/>
            </a:pPr>
            <a:r>
              <a:rPr lang="en-US" dirty="0"/>
              <a:t>Click to edit Master subtitle style</a:t>
            </a:r>
          </a:p>
        </p:txBody>
      </p:sp>
      <p:pic>
        <p:nvPicPr>
          <p:cNvPr id="7" name="Picture 6">
            <a:extLst>
              <a:ext uri="{FF2B5EF4-FFF2-40B4-BE49-F238E27FC236}">
                <a16:creationId xmlns:a16="http://schemas.microsoft.com/office/drawing/2014/main" id="{24DE60F4-F358-4E62-9887-923C33557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06" r="52155"/>
          <a:stretch/>
        </p:blipFill>
        <p:spPr>
          <a:xfrm>
            <a:off x="4638677" y="546779"/>
            <a:ext cx="4505323" cy="6229421"/>
          </a:xfrm>
          <a:prstGeom prst="rect">
            <a:avLst/>
          </a:prstGeom>
        </p:spPr>
      </p:pic>
      <p:grpSp>
        <p:nvGrpSpPr>
          <p:cNvPr id="46" name="Group 45">
            <a:extLst>
              <a:ext uri="{FF2B5EF4-FFF2-40B4-BE49-F238E27FC236}">
                <a16:creationId xmlns:a16="http://schemas.microsoft.com/office/drawing/2014/main" id="{8CC6D14E-74BD-4E11-98DE-F12F38695444}"/>
              </a:ext>
            </a:extLst>
          </p:cNvPr>
          <p:cNvGrpSpPr/>
          <p:nvPr userDrawn="1"/>
        </p:nvGrpSpPr>
        <p:grpSpPr>
          <a:xfrm>
            <a:off x="335733" y="5831540"/>
            <a:ext cx="1966255" cy="773708"/>
            <a:chOff x="335733" y="5831540"/>
            <a:chExt cx="1966255" cy="773708"/>
          </a:xfrm>
        </p:grpSpPr>
        <p:grpSp>
          <p:nvGrpSpPr>
            <p:cNvPr id="44" name="Group 43">
              <a:extLst>
                <a:ext uri="{FF2B5EF4-FFF2-40B4-BE49-F238E27FC236}">
                  <a16:creationId xmlns:a16="http://schemas.microsoft.com/office/drawing/2014/main" id="{E42B522E-392F-48E7-9A80-9C3DD9A6F54D}"/>
                </a:ext>
              </a:extLst>
            </p:cNvPr>
            <p:cNvGrpSpPr/>
            <p:nvPr userDrawn="1"/>
          </p:nvGrpSpPr>
          <p:grpSpPr>
            <a:xfrm>
              <a:off x="1248829" y="5891470"/>
              <a:ext cx="1053159" cy="713778"/>
              <a:chOff x="1248829" y="5891470"/>
              <a:chExt cx="1053159" cy="713778"/>
            </a:xfrm>
            <a:solidFill>
              <a:schemeClr val="bg1"/>
            </a:solidFill>
          </p:grpSpPr>
          <p:sp>
            <p:nvSpPr>
              <p:cNvPr id="12" name="Freeform: Shape 11">
                <a:extLst>
                  <a:ext uri="{FF2B5EF4-FFF2-40B4-BE49-F238E27FC236}">
                    <a16:creationId xmlns:a16="http://schemas.microsoft.com/office/drawing/2014/main" id="{88B3282B-1F50-4B78-814E-FC0B5DA50218}"/>
                  </a:ext>
                </a:extLst>
              </p:cNvPr>
              <p:cNvSpPr/>
              <p:nvPr/>
            </p:nvSpPr>
            <p:spPr>
              <a:xfrm>
                <a:off x="1248829" y="5891470"/>
                <a:ext cx="20201" cy="713777"/>
              </a:xfrm>
              <a:custGeom>
                <a:avLst/>
                <a:gdLst>
                  <a:gd name="connsiteX0" fmla="*/ 11784 w 20201"/>
                  <a:gd name="connsiteY0" fmla="*/ 710074 h 713777"/>
                  <a:gd name="connsiteX1" fmla="*/ 5050 w 20201"/>
                  <a:gd name="connsiteY1" fmla="*/ 703340 h 713777"/>
                  <a:gd name="connsiteX2" fmla="*/ 5050 w 20201"/>
                  <a:gd name="connsiteY2" fmla="*/ 11784 h 713777"/>
                  <a:gd name="connsiteX3" fmla="*/ 11784 w 20201"/>
                  <a:gd name="connsiteY3" fmla="*/ 5050 h 713777"/>
                  <a:gd name="connsiteX4" fmla="*/ 18518 w 20201"/>
                  <a:gd name="connsiteY4" fmla="*/ 11784 h 713777"/>
                  <a:gd name="connsiteX5" fmla="*/ 18518 w 20201"/>
                  <a:gd name="connsiteY5" fmla="*/ 703340 h 713777"/>
                  <a:gd name="connsiteX6" fmla="*/ 11784 w 20201"/>
                  <a:gd name="connsiteY6" fmla="*/ 710074 h 7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 h="713777">
                    <a:moveTo>
                      <a:pt x="11784" y="710074"/>
                    </a:moveTo>
                    <a:cubicBezTo>
                      <a:pt x="7744" y="710074"/>
                      <a:pt x="5050" y="707380"/>
                      <a:pt x="5050" y="703340"/>
                    </a:cubicBezTo>
                    <a:lnTo>
                      <a:pt x="5050" y="11784"/>
                    </a:lnTo>
                    <a:cubicBezTo>
                      <a:pt x="5050" y="7744"/>
                      <a:pt x="8417" y="5050"/>
                      <a:pt x="11784" y="5050"/>
                    </a:cubicBezTo>
                    <a:cubicBezTo>
                      <a:pt x="15824" y="5050"/>
                      <a:pt x="18518" y="7744"/>
                      <a:pt x="18518" y="11784"/>
                    </a:cubicBezTo>
                    <a:lnTo>
                      <a:pt x="18518" y="703340"/>
                    </a:lnTo>
                    <a:cubicBezTo>
                      <a:pt x="18518" y="706707"/>
                      <a:pt x="15824" y="710074"/>
                      <a:pt x="11784" y="710074"/>
                    </a:cubicBezTo>
                  </a:path>
                </a:pathLst>
              </a:custGeom>
              <a:grp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25AE764-48BB-4EBA-BFA5-4FD71B215039}"/>
                  </a:ext>
                </a:extLst>
              </p:cNvPr>
              <p:cNvSpPr/>
              <p:nvPr/>
            </p:nvSpPr>
            <p:spPr>
              <a:xfrm>
                <a:off x="1471043" y="6397175"/>
                <a:ext cx="168344" cy="202012"/>
              </a:xfrm>
              <a:custGeom>
                <a:avLst/>
                <a:gdLst>
                  <a:gd name="connsiteX0" fmla="*/ 5050 w 168343"/>
                  <a:gd name="connsiteY0" fmla="*/ 5050 h 202012"/>
                  <a:gd name="connsiteX1" fmla="*/ 39392 w 168343"/>
                  <a:gd name="connsiteY1" fmla="*/ 5050 h 202012"/>
                  <a:gd name="connsiteX2" fmla="*/ 39392 w 168343"/>
                  <a:gd name="connsiteY2" fmla="*/ 85855 h 202012"/>
                  <a:gd name="connsiteX3" fmla="*/ 132318 w 168343"/>
                  <a:gd name="connsiteY3" fmla="*/ 85855 h 202012"/>
                  <a:gd name="connsiteX4" fmla="*/ 132318 w 168343"/>
                  <a:gd name="connsiteY4" fmla="*/ 5050 h 202012"/>
                  <a:gd name="connsiteX5" fmla="*/ 166660 w 168343"/>
                  <a:gd name="connsiteY5" fmla="*/ 5050 h 202012"/>
                  <a:gd name="connsiteX6" fmla="*/ 166660 w 168343"/>
                  <a:gd name="connsiteY6" fmla="*/ 199656 h 202012"/>
                  <a:gd name="connsiteX7" fmla="*/ 132318 w 168343"/>
                  <a:gd name="connsiteY7" fmla="*/ 199656 h 202012"/>
                  <a:gd name="connsiteX8" fmla="*/ 132318 w 168343"/>
                  <a:gd name="connsiteY8" fmla="*/ 117504 h 202012"/>
                  <a:gd name="connsiteX9" fmla="*/ 39392 w 168343"/>
                  <a:gd name="connsiteY9" fmla="*/ 117504 h 202012"/>
                  <a:gd name="connsiteX10" fmla="*/ 39392 w 168343"/>
                  <a:gd name="connsiteY10" fmla="*/ 199656 h 202012"/>
                  <a:gd name="connsiteX11" fmla="*/ 5050 w 168343"/>
                  <a:gd name="connsiteY11" fmla="*/ 199656 h 202012"/>
                  <a:gd name="connsiteX12" fmla="*/ 5050 w 168343"/>
                  <a:gd name="connsiteY12" fmla="*/ 5050 h 2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43" h="202012">
                    <a:moveTo>
                      <a:pt x="5050" y="5050"/>
                    </a:moveTo>
                    <a:lnTo>
                      <a:pt x="39392" y="5050"/>
                    </a:lnTo>
                    <a:lnTo>
                      <a:pt x="39392" y="85855"/>
                    </a:lnTo>
                    <a:lnTo>
                      <a:pt x="132318" y="85855"/>
                    </a:lnTo>
                    <a:lnTo>
                      <a:pt x="132318" y="5050"/>
                    </a:lnTo>
                    <a:lnTo>
                      <a:pt x="166660" y="5050"/>
                    </a:lnTo>
                    <a:lnTo>
                      <a:pt x="166660" y="199656"/>
                    </a:lnTo>
                    <a:lnTo>
                      <a:pt x="132318" y="199656"/>
                    </a:lnTo>
                    <a:lnTo>
                      <a:pt x="132318" y="117504"/>
                    </a:lnTo>
                    <a:lnTo>
                      <a:pt x="39392" y="117504"/>
                    </a:lnTo>
                    <a:lnTo>
                      <a:pt x="39392" y="199656"/>
                    </a:lnTo>
                    <a:lnTo>
                      <a:pt x="5050" y="199656"/>
                    </a:lnTo>
                    <a:lnTo>
                      <a:pt x="5050" y="5050"/>
                    </a:lnTo>
                    <a:close/>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C77FCD12-1DB4-4EDB-919F-F15A7332A811}"/>
                  </a:ext>
                </a:extLst>
              </p:cNvPr>
              <p:cNvSpPr/>
              <p:nvPr/>
            </p:nvSpPr>
            <p:spPr>
              <a:xfrm>
                <a:off x="1662282" y="6442291"/>
                <a:ext cx="148143" cy="161610"/>
              </a:xfrm>
              <a:custGeom>
                <a:avLst/>
                <a:gdLst>
                  <a:gd name="connsiteX0" fmla="*/ 5050 w 148142"/>
                  <a:gd name="connsiteY0" fmla="*/ 81815 h 161609"/>
                  <a:gd name="connsiteX1" fmla="*/ 5050 w 148142"/>
                  <a:gd name="connsiteY1" fmla="*/ 81815 h 161609"/>
                  <a:gd name="connsiteX2" fmla="*/ 76428 w 148142"/>
                  <a:gd name="connsiteY2" fmla="*/ 5050 h 161609"/>
                  <a:gd name="connsiteX3" fmla="*/ 146459 w 148142"/>
                  <a:gd name="connsiteY3" fmla="*/ 83835 h 161609"/>
                  <a:gd name="connsiteX4" fmla="*/ 145786 w 148142"/>
                  <a:gd name="connsiteY4" fmla="*/ 93262 h 161609"/>
                  <a:gd name="connsiteX5" fmla="*/ 38046 w 148142"/>
                  <a:gd name="connsiteY5" fmla="*/ 93262 h 161609"/>
                  <a:gd name="connsiteX6" fmla="*/ 80468 w 148142"/>
                  <a:gd name="connsiteY6" fmla="*/ 130298 h 161609"/>
                  <a:gd name="connsiteX7" fmla="*/ 120197 w 148142"/>
                  <a:gd name="connsiteY7" fmla="*/ 112790 h 161609"/>
                  <a:gd name="connsiteX8" fmla="*/ 139725 w 148142"/>
                  <a:gd name="connsiteY8" fmla="*/ 130298 h 161609"/>
                  <a:gd name="connsiteX9" fmla="*/ 79795 w 148142"/>
                  <a:gd name="connsiteY9" fmla="*/ 157906 h 161609"/>
                  <a:gd name="connsiteX10" fmla="*/ 5050 w 148142"/>
                  <a:gd name="connsiteY10" fmla="*/ 81815 h 161609"/>
                  <a:gd name="connsiteX11" fmla="*/ 113464 w 148142"/>
                  <a:gd name="connsiteY11" fmla="*/ 71041 h 161609"/>
                  <a:gd name="connsiteX12" fmla="*/ 76428 w 148142"/>
                  <a:gd name="connsiteY12" fmla="*/ 32659 h 161609"/>
                  <a:gd name="connsiteX13" fmla="*/ 38046 w 148142"/>
                  <a:gd name="connsiteY13" fmla="*/ 71041 h 161609"/>
                  <a:gd name="connsiteX14" fmla="*/ 113464 w 148142"/>
                  <a:gd name="connsiteY14" fmla="*/ 71041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142" h="161609">
                    <a:moveTo>
                      <a:pt x="5050" y="81815"/>
                    </a:moveTo>
                    <a:lnTo>
                      <a:pt x="5050" y="81815"/>
                    </a:lnTo>
                    <a:cubicBezTo>
                      <a:pt x="5050" y="39392"/>
                      <a:pt x="34679" y="5050"/>
                      <a:pt x="76428" y="5050"/>
                    </a:cubicBezTo>
                    <a:cubicBezTo>
                      <a:pt x="122891" y="5050"/>
                      <a:pt x="146459" y="41413"/>
                      <a:pt x="146459" y="83835"/>
                    </a:cubicBezTo>
                    <a:cubicBezTo>
                      <a:pt x="146459" y="87202"/>
                      <a:pt x="146459" y="89896"/>
                      <a:pt x="145786" y="93262"/>
                    </a:cubicBezTo>
                    <a:lnTo>
                      <a:pt x="38046" y="93262"/>
                    </a:lnTo>
                    <a:cubicBezTo>
                      <a:pt x="41413" y="116831"/>
                      <a:pt x="58920" y="130298"/>
                      <a:pt x="80468" y="130298"/>
                    </a:cubicBezTo>
                    <a:cubicBezTo>
                      <a:pt x="96629" y="130298"/>
                      <a:pt x="108750" y="124238"/>
                      <a:pt x="120197" y="112790"/>
                    </a:cubicBezTo>
                    <a:lnTo>
                      <a:pt x="139725" y="130298"/>
                    </a:lnTo>
                    <a:cubicBezTo>
                      <a:pt x="125584" y="147132"/>
                      <a:pt x="106730" y="157906"/>
                      <a:pt x="79795" y="157906"/>
                    </a:cubicBezTo>
                    <a:cubicBezTo>
                      <a:pt x="37372" y="157906"/>
                      <a:pt x="5050" y="126931"/>
                      <a:pt x="5050" y="81815"/>
                    </a:cubicBezTo>
                    <a:close/>
                    <a:moveTo>
                      <a:pt x="113464" y="71041"/>
                    </a:moveTo>
                    <a:cubicBezTo>
                      <a:pt x="111443" y="49493"/>
                      <a:pt x="98649" y="32659"/>
                      <a:pt x="76428" y="32659"/>
                    </a:cubicBezTo>
                    <a:cubicBezTo>
                      <a:pt x="55553" y="32659"/>
                      <a:pt x="41413" y="48820"/>
                      <a:pt x="38046" y="71041"/>
                    </a:cubicBezTo>
                    <a:lnTo>
                      <a:pt x="113464" y="71041"/>
                    </a:lnTo>
                    <a:close/>
                  </a:path>
                </a:pathLst>
              </a:custGeom>
              <a:grp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2523881F-21DA-49EC-B0B8-6B0CD42EBB04}"/>
                  </a:ext>
                </a:extLst>
              </p:cNvPr>
              <p:cNvSpPr/>
              <p:nvPr/>
            </p:nvSpPr>
            <p:spPr>
              <a:xfrm>
                <a:off x="1819851" y="6443638"/>
                <a:ext cx="141409" cy="161610"/>
              </a:xfrm>
              <a:custGeom>
                <a:avLst/>
                <a:gdLst>
                  <a:gd name="connsiteX0" fmla="*/ 5050 w 141408"/>
                  <a:gd name="connsiteY0" fmla="*/ 110770 h 161609"/>
                  <a:gd name="connsiteX1" fmla="*/ 5050 w 141408"/>
                  <a:gd name="connsiteY1" fmla="*/ 110770 h 161609"/>
                  <a:gd name="connsiteX2" fmla="*/ 65654 w 141408"/>
                  <a:gd name="connsiteY2" fmla="*/ 62961 h 161609"/>
                  <a:gd name="connsiteX3" fmla="*/ 105383 w 141408"/>
                  <a:gd name="connsiteY3" fmla="*/ 69021 h 161609"/>
                  <a:gd name="connsiteX4" fmla="*/ 105383 w 141408"/>
                  <a:gd name="connsiteY4" fmla="*/ 65654 h 161609"/>
                  <a:gd name="connsiteX5" fmla="*/ 69021 w 141408"/>
                  <a:gd name="connsiteY5" fmla="*/ 34005 h 161609"/>
                  <a:gd name="connsiteX6" fmla="*/ 27272 w 141408"/>
                  <a:gd name="connsiteY6" fmla="*/ 43433 h 161609"/>
                  <a:gd name="connsiteX7" fmla="*/ 18518 w 141408"/>
                  <a:gd name="connsiteY7" fmla="*/ 17171 h 161609"/>
                  <a:gd name="connsiteX8" fmla="*/ 73735 w 141408"/>
                  <a:gd name="connsiteY8" fmla="*/ 5050 h 161609"/>
                  <a:gd name="connsiteX9" fmla="*/ 122218 w 141408"/>
                  <a:gd name="connsiteY9" fmla="*/ 21211 h 161609"/>
                  <a:gd name="connsiteX10" fmla="*/ 138379 w 141408"/>
                  <a:gd name="connsiteY10" fmla="*/ 66327 h 161609"/>
                  <a:gd name="connsiteX11" fmla="*/ 138379 w 141408"/>
                  <a:gd name="connsiteY11" fmla="*/ 153193 h 161609"/>
                  <a:gd name="connsiteX12" fmla="*/ 105383 w 141408"/>
                  <a:gd name="connsiteY12" fmla="*/ 153193 h 161609"/>
                  <a:gd name="connsiteX13" fmla="*/ 105383 w 141408"/>
                  <a:gd name="connsiteY13" fmla="*/ 135012 h 161609"/>
                  <a:gd name="connsiteX14" fmla="*/ 57574 w 141408"/>
                  <a:gd name="connsiteY14" fmla="*/ 156560 h 161609"/>
                  <a:gd name="connsiteX15" fmla="*/ 5050 w 141408"/>
                  <a:gd name="connsiteY15" fmla="*/ 110770 h 161609"/>
                  <a:gd name="connsiteX16" fmla="*/ 105383 w 141408"/>
                  <a:gd name="connsiteY16" fmla="*/ 99996 h 161609"/>
                  <a:gd name="connsiteX17" fmla="*/ 105383 w 141408"/>
                  <a:gd name="connsiteY17" fmla="*/ 90569 h 161609"/>
                  <a:gd name="connsiteX18" fmla="*/ 71714 w 141408"/>
                  <a:gd name="connsiteY18" fmla="*/ 84509 h 161609"/>
                  <a:gd name="connsiteX19" fmla="*/ 37372 w 141408"/>
                  <a:gd name="connsiteY19" fmla="*/ 108750 h 161609"/>
                  <a:gd name="connsiteX20" fmla="*/ 37372 w 141408"/>
                  <a:gd name="connsiteY20" fmla="*/ 109423 h 161609"/>
                  <a:gd name="connsiteX21" fmla="*/ 66327 w 141408"/>
                  <a:gd name="connsiteY21" fmla="*/ 131645 h 161609"/>
                  <a:gd name="connsiteX22" fmla="*/ 105383 w 141408"/>
                  <a:gd name="connsiteY22" fmla="*/ 99996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8" h="161609">
                    <a:moveTo>
                      <a:pt x="5050" y="110770"/>
                    </a:moveTo>
                    <a:lnTo>
                      <a:pt x="5050" y="110770"/>
                    </a:lnTo>
                    <a:cubicBezTo>
                      <a:pt x="5050" y="78448"/>
                      <a:pt x="29965" y="62961"/>
                      <a:pt x="65654" y="62961"/>
                    </a:cubicBezTo>
                    <a:cubicBezTo>
                      <a:pt x="81815" y="62961"/>
                      <a:pt x="93936" y="65654"/>
                      <a:pt x="105383" y="69021"/>
                    </a:cubicBezTo>
                    <a:lnTo>
                      <a:pt x="105383" y="65654"/>
                    </a:lnTo>
                    <a:cubicBezTo>
                      <a:pt x="105383" y="44779"/>
                      <a:pt x="92589" y="34005"/>
                      <a:pt x="69021" y="34005"/>
                    </a:cubicBezTo>
                    <a:cubicBezTo>
                      <a:pt x="52860" y="34005"/>
                      <a:pt x="40066" y="37372"/>
                      <a:pt x="27272" y="43433"/>
                    </a:cubicBezTo>
                    <a:lnTo>
                      <a:pt x="18518" y="17171"/>
                    </a:lnTo>
                    <a:cubicBezTo>
                      <a:pt x="34679" y="9764"/>
                      <a:pt x="50166" y="5050"/>
                      <a:pt x="73735" y="5050"/>
                    </a:cubicBezTo>
                    <a:cubicBezTo>
                      <a:pt x="95956" y="5050"/>
                      <a:pt x="112117" y="11111"/>
                      <a:pt x="122218" y="21211"/>
                    </a:cubicBezTo>
                    <a:cubicBezTo>
                      <a:pt x="132992" y="31985"/>
                      <a:pt x="138379" y="47473"/>
                      <a:pt x="138379" y="66327"/>
                    </a:cubicBezTo>
                    <a:lnTo>
                      <a:pt x="138379" y="153193"/>
                    </a:lnTo>
                    <a:lnTo>
                      <a:pt x="105383" y="153193"/>
                    </a:lnTo>
                    <a:lnTo>
                      <a:pt x="105383" y="135012"/>
                    </a:lnTo>
                    <a:cubicBezTo>
                      <a:pt x="95283" y="147132"/>
                      <a:pt x="79795" y="156560"/>
                      <a:pt x="57574" y="156560"/>
                    </a:cubicBezTo>
                    <a:cubicBezTo>
                      <a:pt x="29292" y="155886"/>
                      <a:pt x="5050" y="140399"/>
                      <a:pt x="5050" y="110770"/>
                    </a:cubicBezTo>
                    <a:close/>
                    <a:moveTo>
                      <a:pt x="105383" y="99996"/>
                    </a:moveTo>
                    <a:lnTo>
                      <a:pt x="105383" y="90569"/>
                    </a:lnTo>
                    <a:cubicBezTo>
                      <a:pt x="96629" y="87202"/>
                      <a:pt x="85182" y="84509"/>
                      <a:pt x="71714" y="84509"/>
                    </a:cubicBezTo>
                    <a:cubicBezTo>
                      <a:pt x="50166" y="84509"/>
                      <a:pt x="37372" y="93936"/>
                      <a:pt x="37372" y="108750"/>
                    </a:cubicBezTo>
                    <a:lnTo>
                      <a:pt x="37372" y="109423"/>
                    </a:lnTo>
                    <a:cubicBezTo>
                      <a:pt x="37372" y="123564"/>
                      <a:pt x="50166" y="131645"/>
                      <a:pt x="66327" y="131645"/>
                    </a:cubicBezTo>
                    <a:cubicBezTo>
                      <a:pt x="88549" y="131645"/>
                      <a:pt x="105383" y="118851"/>
                      <a:pt x="105383" y="99996"/>
                    </a:cubicBezTo>
                    <a:close/>
                  </a:path>
                </a:pathLst>
              </a:custGeom>
              <a:grp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FCA13037-3BFE-4A29-A334-A9CD319900A5}"/>
                  </a:ext>
                </a:extLst>
              </p:cNvPr>
              <p:cNvSpPr/>
              <p:nvPr/>
            </p:nvSpPr>
            <p:spPr>
              <a:xfrm>
                <a:off x="1985502" y="6389094"/>
                <a:ext cx="40403" cy="208746"/>
              </a:xfrm>
              <a:custGeom>
                <a:avLst/>
                <a:gdLst>
                  <a:gd name="connsiteX0" fmla="*/ 5050 w 40402"/>
                  <a:gd name="connsiteY0" fmla="*/ 5050 h 208746"/>
                  <a:gd name="connsiteX1" fmla="*/ 38719 w 40402"/>
                  <a:gd name="connsiteY1" fmla="*/ 5050 h 208746"/>
                  <a:gd name="connsiteX2" fmla="*/ 38719 w 40402"/>
                  <a:gd name="connsiteY2" fmla="*/ 207736 h 208746"/>
                  <a:gd name="connsiteX3" fmla="*/ 5050 w 40402"/>
                  <a:gd name="connsiteY3" fmla="*/ 207736 h 208746"/>
                  <a:gd name="connsiteX4" fmla="*/ 5050 w 40402"/>
                  <a:gd name="connsiteY4" fmla="*/ 5050 h 2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2" h="208746">
                    <a:moveTo>
                      <a:pt x="5050" y="5050"/>
                    </a:moveTo>
                    <a:lnTo>
                      <a:pt x="38719" y="5050"/>
                    </a:lnTo>
                    <a:lnTo>
                      <a:pt x="38719" y="207736"/>
                    </a:lnTo>
                    <a:lnTo>
                      <a:pt x="5050" y="207736"/>
                    </a:lnTo>
                    <a:lnTo>
                      <a:pt x="5050" y="5050"/>
                    </a:lnTo>
                    <a:close/>
                  </a:path>
                </a:pathLst>
              </a:custGeom>
              <a:grp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B150A889-ABF5-4AC0-83C5-C74B20FDC59A}"/>
                  </a:ext>
                </a:extLst>
              </p:cNvPr>
              <p:cNvSpPr/>
              <p:nvPr/>
            </p:nvSpPr>
            <p:spPr>
              <a:xfrm>
                <a:off x="2042738" y="6404582"/>
                <a:ext cx="101006" cy="195279"/>
              </a:xfrm>
              <a:custGeom>
                <a:avLst/>
                <a:gdLst>
                  <a:gd name="connsiteX0" fmla="*/ 23905 w 101006"/>
                  <a:gd name="connsiteY0" fmla="*/ 151846 h 195278"/>
                  <a:gd name="connsiteX1" fmla="*/ 23905 w 101006"/>
                  <a:gd name="connsiteY1" fmla="*/ 74408 h 195278"/>
                  <a:gd name="connsiteX2" fmla="*/ 5050 w 101006"/>
                  <a:gd name="connsiteY2" fmla="*/ 74408 h 195278"/>
                  <a:gd name="connsiteX3" fmla="*/ 5050 w 101006"/>
                  <a:gd name="connsiteY3" fmla="*/ 45453 h 195278"/>
                  <a:gd name="connsiteX4" fmla="*/ 23905 w 101006"/>
                  <a:gd name="connsiteY4" fmla="*/ 45453 h 195278"/>
                  <a:gd name="connsiteX5" fmla="*/ 23905 w 101006"/>
                  <a:gd name="connsiteY5" fmla="*/ 5050 h 195278"/>
                  <a:gd name="connsiteX6" fmla="*/ 57573 w 101006"/>
                  <a:gd name="connsiteY6" fmla="*/ 5050 h 195278"/>
                  <a:gd name="connsiteX7" fmla="*/ 57573 w 101006"/>
                  <a:gd name="connsiteY7" fmla="*/ 45453 h 195278"/>
                  <a:gd name="connsiteX8" fmla="*/ 97303 w 101006"/>
                  <a:gd name="connsiteY8" fmla="*/ 45453 h 195278"/>
                  <a:gd name="connsiteX9" fmla="*/ 97303 w 101006"/>
                  <a:gd name="connsiteY9" fmla="*/ 74408 h 195278"/>
                  <a:gd name="connsiteX10" fmla="*/ 57573 w 101006"/>
                  <a:gd name="connsiteY10" fmla="*/ 74408 h 195278"/>
                  <a:gd name="connsiteX11" fmla="*/ 57573 w 101006"/>
                  <a:gd name="connsiteY11" fmla="*/ 146459 h 195278"/>
                  <a:gd name="connsiteX12" fmla="*/ 75755 w 101006"/>
                  <a:gd name="connsiteY12" fmla="*/ 164640 h 195278"/>
                  <a:gd name="connsiteX13" fmla="*/ 96629 w 101006"/>
                  <a:gd name="connsiteY13" fmla="*/ 159927 h 195278"/>
                  <a:gd name="connsiteX14" fmla="*/ 96629 w 101006"/>
                  <a:gd name="connsiteY14" fmla="*/ 187535 h 195278"/>
                  <a:gd name="connsiteX15" fmla="*/ 66327 w 101006"/>
                  <a:gd name="connsiteY15" fmla="*/ 194942 h 195278"/>
                  <a:gd name="connsiteX16" fmla="*/ 23905 w 101006"/>
                  <a:gd name="connsiteY16" fmla="*/ 151846 h 1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6" h="195278">
                    <a:moveTo>
                      <a:pt x="23905" y="151846"/>
                    </a:moveTo>
                    <a:lnTo>
                      <a:pt x="23905" y="74408"/>
                    </a:lnTo>
                    <a:lnTo>
                      <a:pt x="5050" y="74408"/>
                    </a:lnTo>
                    <a:lnTo>
                      <a:pt x="5050" y="45453"/>
                    </a:lnTo>
                    <a:lnTo>
                      <a:pt x="23905" y="45453"/>
                    </a:lnTo>
                    <a:lnTo>
                      <a:pt x="23905" y="5050"/>
                    </a:lnTo>
                    <a:lnTo>
                      <a:pt x="57573" y="5050"/>
                    </a:lnTo>
                    <a:lnTo>
                      <a:pt x="57573" y="45453"/>
                    </a:lnTo>
                    <a:lnTo>
                      <a:pt x="97303" y="45453"/>
                    </a:lnTo>
                    <a:lnTo>
                      <a:pt x="97303" y="74408"/>
                    </a:lnTo>
                    <a:lnTo>
                      <a:pt x="57573" y="74408"/>
                    </a:lnTo>
                    <a:lnTo>
                      <a:pt x="57573" y="146459"/>
                    </a:lnTo>
                    <a:cubicBezTo>
                      <a:pt x="57573" y="159253"/>
                      <a:pt x="64307" y="164640"/>
                      <a:pt x="75755" y="164640"/>
                    </a:cubicBezTo>
                    <a:cubicBezTo>
                      <a:pt x="83162" y="164640"/>
                      <a:pt x="89896" y="163293"/>
                      <a:pt x="96629" y="159927"/>
                    </a:cubicBezTo>
                    <a:lnTo>
                      <a:pt x="96629" y="187535"/>
                    </a:lnTo>
                    <a:cubicBezTo>
                      <a:pt x="88549" y="192249"/>
                      <a:pt x="79122" y="194942"/>
                      <a:pt x="66327" y="194942"/>
                    </a:cubicBezTo>
                    <a:cubicBezTo>
                      <a:pt x="41413" y="194942"/>
                      <a:pt x="23905" y="183495"/>
                      <a:pt x="23905" y="151846"/>
                    </a:cubicBezTo>
                    <a:close/>
                  </a:path>
                </a:pathLst>
              </a:custGeom>
              <a:grp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1009FE2-7C69-4F31-A0C0-94266B3AA453}"/>
                  </a:ext>
                </a:extLst>
              </p:cNvPr>
              <p:cNvSpPr/>
              <p:nvPr/>
            </p:nvSpPr>
            <p:spPr>
              <a:xfrm>
                <a:off x="2160579" y="6389094"/>
                <a:ext cx="141409" cy="208746"/>
              </a:xfrm>
              <a:custGeom>
                <a:avLst/>
                <a:gdLst>
                  <a:gd name="connsiteX0" fmla="*/ 5050 w 141408"/>
                  <a:gd name="connsiteY0" fmla="*/ 5050 h 208746"/>
                  <a:gd name="connsiteX1" fmla="*/ 38719 w 141408"/>
                  <a:gd name="connsiteY1" fmla="*/ 5050 h 208746"/>
                  <a:gd name="connsiteX2" fmla="*/ 38719 w 141408"/>
                  <a:gd name="connsiteY2" fmla="*/ 83835 h 208746"/>
                  <a:gd name="connsiteX3" fmla="*/ 84508 w 141408"/>
                  <a:gd name="connsiteY3" fmla="*/ 58247 h 208746"/>
                  <a:gd name="connsiteX4" fmla="*/ 137032 w 141408"/>
                  <a:gd name="connsiteY4" fmla="*/ 114137 h 208746"/>
                  <a:gd name="connsiteX5" fmla="*/ 137032 w 141408"/>
                  <a:gd name="connsiteY5" fmla="*/ 207736 h 208746"/>
                  <a:gd name="connsiteX6" fmla="*/ 103363 w 141408"/>
                  <a:gd name="connsiteY6" fmla="*/ 207736 h 208746"/>
                  <a:gd name="connsiteX7" fmla="*/ 103363 w 141408"/>
                  <a:gd name="connsiteY7" fmla="*/ 124238 h 208746"/>
                  <a:gd name="connsiteX8" fmla="*/ 71714 w 141408"/>
                  <a:gd name="connsiteY8" fmla="*/ 88549 h 208746"/>
                  <a:gd name="connsiteX9" fmla="*/ 38719 w 141408"/>
                  <a:gd name="connsiteY9" fmla="*/ 124911 h 208746"/>
                  <a:gd name="connsiteX10" fmla="*/ 38719 w 141408"/>
                  <a:gd name="connsiteY10" fmla="*/ 207736 h 208746"/>
                  <a:gd name="connsiteX11" fmla="*/ 5050 w 141408"/>
                  <a:gd name="connsiteY11" fmla="*/ 207736 h 208746"/>
                  <a:gd name="connsiteX12" fmla="*/ 5050 w 141408"/>
                  <a:gd name="connsiteY12" fmla="*/ 5050 h 2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408" h="208746">
                    <a:moveTo>
                      <a:pt x="5050" y="5050"/>
                    </a:moveTo>
                    <a:lnTo>
                      <a:pt x="38719" y="5050"/>
                    </a:lnTo>
                    <a:lnTo>
                      <a:pt x="38719" y="83835"/>
                    </a:lnTo>
                    <a:cubicBezTo>
                      <a:pt x="48146" y="70368"/>
                      <a:pt x="61614" y="58247"/>
                      <a:pt x="84508" y="58247"/>
                    </a:cubicBezTo>
                    <a:cubicBezTo>
                      <a:pt x="117504" y="58247"/>
                      <a:pt x="137032" y="80468"/>
                      <a:pt x="137032" y="114137"/>
                    </a:cubicBezTo>
                    <a:lnTo>
                      <a:pt x="137032" y="207736"/>
                    </a:lnTo>
                    <a:lnTo>
                      <a:pt x="103363" y="207736"/>
                    </a:lnTo>
                    <a:lnTo>
                      <a:pt x="103363" y="124238"/>
                    </a:lnTo>
                    <a:cubicBezTo>
                      <a:pt x="103363" y="101343"/>
                      <a:pt x="91916" y="88549"/>
                      <a:pt x="71714" y="88549"/>
                    </a:cubicBezTo>
                    <a:cubicBezTo>
                      <a:pt x="52187" y="88549"/>
                      <a:pt x="38719" y="102016"/>
                      <a:pt x="38719" y="124911"/>
                    </a:cubicBezTo>
                    <a:lnTo>
                      <a:pt x="38719" y="207736"/>
                    </a:lnTo>
                    <a:lnTo>
                      <a:pt x="5050" y="207736"/>
                    </a:lnTo>
                    <a:lnTo>
                      <a:pt x="5050" y="5050"/>
                    </a:lnTo>
                    <a:close/>
                  </a:path>
                </a:pathLst>
              </a:custGeom>
              <a:grpFill/>
              <a:ln w="9525" cap="flat">
                <a:noFill/>
                <a:prstDash val="solid"/>
                <a:miter/>
              </a:ln>
            </p:spPr>
            <p:txBody>
              <a:bodyPr rtlCol="0" anchor="ctr"/>
              <a:lstStyle/>
              <a:p>
                <a:endParaRPr lang="en-AU"/>
              </a:p>
            </p:txBody>
          </p:sp>
        </p:grpSp>
        <p:grpSp>
          <p:nvGrpSpPr>
            <p:cNvPr id="45" name="Group 44">
              <a:extLst>
                <a:ext uri="{FF2B5EF4-FFF2-40B4-BE49-F238E27FC236}">
                  <a16:creationId xmlns:a16="http://schemas.microsoft.com/office/drawing/2014/main" id="{B0024A80-6E11-4693-B598-8DC0969F1778}"/>
                </a:ext>
              </a:extLst>
            </p:cNvPr>
            <p:cNvGrpSpPr/>
            <p:nvPr userDrawn="1"/>
          </p:nvGrpSpPr>
          <p:grpSpPr>
            <a:xfrm>
              <a:off x="335733" y="5831540"/>
              <a:ext cx="713777" cy="769667"/>
              <a:chOff x="335733" y="5831540"/>
              <a:chExt cx="713777" cy="769667"/>
            </a:xfrm>
            <a:solidFill>
              <a:schemeClr val="bg1"/>
            </a:solidFill>
          </p:grpSpPr>
          <p:sp>
            <p:nvSpPr>
              <p:cNvPr id="19" name="Freeform: Shape 18">
                <a:extLst>
                  <a:ext uri="{FF2B5EF4-FFF2-40B4-BE49-F238E27FC236}">
                    <a16:creationId xmlns:a16="http://schemas.microsoft.com/office/drawing/2014/main" id="{70D9303C-EEB2-48A1-B3BB-EE71AE2EF02E}"/>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46C0FB2-C0BB-4AFA-9767-DF8A791669BB}"/>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DE4B05A8-39D4-4E4C-ADEA-BE47AAB292A8}"/>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6E35CF6E-B995-4805-BC53-3AEA923A5DEF}"/>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335DC608-6915-4FC8-8455-8AB7FA4A3637}"/>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6DB3E12-B90B-4EBD-B985-8AE12F7A5742}"/>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D84C2F6C-EE3F-45FF-89BC-B6D5E5B2F28F}"/>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17529FAE-F330-4F78-8761-00EAFEAD7E05}"/>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AFF6534-2B77-4FA5-8C66-E2F037A1F4A3}"/>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269A85B9-E61E-4B5B-9937-33A4F4F37F3E}"/>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43FFBDFF-DA61-4500-AFB8-63B2F57942B4}"/>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636B73BB-C82B-481D-A273-8C013A91C2A5}"/>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4C2F8C7A-F099-4A2D-AA1F-A44277624312}"/>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4F899923-2535-4043-9025-45F6D73A00D0}"/>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CEF719A9-3790-4003-B862-514AA8CF2FEA}"/>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B1160CB2-3CBB-4947-B8AE-5ABD982F7D44}"/>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0DC78740-11DB-44D9-BC3F-668932BC3DEC}"/>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F4B6AFAF-E85A-488F-9803-D56D7BE45F35}"/>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05D4CE94-FE59-45AE-9329-8407846AA036}"/>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514BC14D-57E3-4588-8317-47CAC58B102F}"/>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33A4A2AF-6218-4503-8D00-5248FB0CE7E4}"/>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63AFBCE8-E6CF-4F80-B447-DD74AF31BE1C}"/>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4FFD4AF0-439B-4397-8B10-0294EB71A17B}"/>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endParaRPr lang="en-AU"/>
              </a:p>
            </p:txBody>
          </p:sp>
          <p:sp>
            <p:nvSpPr>
              <p:cNvPr id="42" name="Freeform: Shape 41">
                <a:extLst>
                  <a:ext uri="{FF2B5EF4-FFF2-40B4-BE49-F238E27FC236}">
                    <a16:creationId xmlns:a16="http://schemas.microsoft.com/office/drawing/2014/main" id="{E8EDB8EF-7CD7-48ED-9DF3-C71A322E53E6}"/>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endParaRPr lang="en-AU"/>
              </a:p>
            </p:txBody>
          </p:sp>
          <p:sp>
            <p:nvSpPr>
              <p:cNvPr id="43" name="Freeform: Shape 42">
                <a:extLst>
                  <a:ext uri="{FF2B5EF4-FFF2-40B4-BE49-F238E27FC236}">
                    <a16:creationId xmlns:a16="http://schemas.microsoft.com/office/drawing/2014/main" id="{9AF0F4ED-5109-4868-B40F-0DC09CCA4E74}"/>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endParaRPr lang="en-AU"/>
              </a:p>
            </p:txBody>
          </p:sp>
        </p:grpSp>
      </p:grpSp>
    </p:spTree>
    <p:extLst>
      <p:ext uri="{BB962C8B-B14F-4D97-AF65-F5344CB8AC3E}">
        <p14:creationId xmlns:p14="http://schemas.microsoft.com/office/powerpoint/2010/main" val="177946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Image 1">
    <p:spTree>
      <p:nvGrpSpPr>
        <p:cNvPr id="1" name=""/>
        <p:cNvGrpSpPr/>
        <p:nvPr/>
      </p:nvGrpSpPr>
      <p:grpSpPr>
        <a:xfrm>
          <a:off x="0" y="0"/>
          <a:ext cx="0" cy="0"/>
          <a:chOff x="0" y="0"/>
          <a:chExt cx="0" cy="0"/>
        </a:xfrm>
      </p:grpSpPr>
      <p:sp>
        <p:nvSpPr>
          <p:cNvPr id="67" name="Picture Placeholder 66"/>
          <p:cNvSpPr>
            <a:spLocks noGrp="1"/>
          </p:cNvSpPr>
          <p:nvPr>
            <p:ph type="pic" sz="quarter" idx="11"/>
          </p:nvPr>
        </p:nvSpPr>
        <p:spPr>
          <a:xfrm>
            <a:off x="0" y="0"/>
            <a:ext cx="9144000" cy="2910114"/>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332187" y="2005241"/>
            <a:ext cx="8479630" cy="540310"/>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2186" y="3436261"/>
            <a:ext cx="4173141"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4645427" y="3436261"/>
            <a:ext cx="4173141" cy="2390902"/>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B5EC3768-5B7B-4D52-964A-6513598A24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11" name="Graphic 10">
            <a:extLst>
              <a:ext uri="{FF2B5EF4-FFF2-40B4-BE49-F238E27FC236}">
                <a16:creationId xmlns:a16="http://schemas.microsoft.com/office/drawing/2014/main" id="{A3590979-895D-466B-9F87-FF23BEF011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355884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22980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08" b="1"/>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46516608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eneral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4A6901-767C-4DC5-BB23-866F5CBFD2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sp>
        <p:nvSpPr>
          <p:cNvPr id="2" name="Title 1"/>
          <p:cNvSpPr>
            <a:spLocks noGrp="1"/>
          </p:cNvSpPr>
          <p:nvPr>
            <p:ph type="title"/>
          </p:nvPr>
        </p:nvSpPr>
        <p:spPr/>
        <p:txBody>
          <a:bodyPr lIns="0" tIns="0" rIns="0" bIns="0">
            <a:noAutofit/>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332186" y="1230757"/>
            <a:ext cx="8479631"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79850527-C943-42F8-B4D8-A9A8385909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3426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p:cNvSpPr>
            <a:spLocks noGrp="1"/>
          </p:cNvSpPr>
          <p:nvPr>
            <p:ph type="title"/>
          </p:nvPr>
        </p:nvSpPr>
        <p:spPr>
          <a:xfrm>
            <a:off x="332186" y="365126"/>
            <a:ext cx="8479631"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332186" y="1230757"/>
            <a:ext cx="8479631"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2891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p:cNvSpPr>
            <a:spLocks noGrp="1"/>
          </p:cNvSpPr>
          <p:nvPr>
            <p:ph type="title"/>
          </p:nvPr>
        </p:nvSpPr>
        <p:spPr>
          <a:xfrm>
            <a:off x="332186" y="365126"/>
            <a:ext cx="8479631"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332186" y="1230757"/>
            <a:ext cx="4173139"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4638675" y="1230757"/>
            <a:ext cx="4173139"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86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4">
    <p:spTree>
      <p:nvGrpSpPr>
        <p:cNvPr id="1" name=""/>
        <p:cNvGrpSpPr/>
        <p:nvPr/>
      </p:nvGrpSpPr>
      <p:grpSpPr>
        <a:xfrm>
          <a:off x="0" y="0"/>
          <a:ext cx="0" cy="0"/>
          <a:chOff x="0" y="0"/>
          <a:chExt cx="0" cy="0"/>
        </a:xfrm>
      </p:grpSpPr>
      <p:sp>
        <p:nvSpPr>
          <p:cNvPr id="2" name="Title 1"/>
          <p:cNvSpPr>
            <a:spLocks noGrp="1"/>
          </p:cNvSpPr>
          <p:nvPr>
            <p:ph type="title"/>
          </p:nvPr>
        </p:nvSpPr>
        <p:spPr>
          <a:xfrm>
            <a:off x="332186" y="365126"/>
            <a:ext cx="8479631" cy="540310"/>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a16="http://schemas.microsoft.com/office/drawing/2014/main" id="{E1A890F2-E08D-4969-B3E5-09356F9E4B09}"/>
              </a:ext>
            </a:extLst>
          </p:cNvPr>
          <p:cNvSpPr>
            <a:spLocks noGrp="1"/>
          </p:cNvSpPr>
          <p:nvPr>
            <p:ph idx="1"/>
          </p:nvPr>
        </p:nvSpPr>
        <p:spPr>
          <a:xfrm>
            <a:off x="332186" y="1230757"/>
            <a:ext cx="4173139"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5D7FA97D-CB09-4674-B3B2-4E0D118E2F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8" name="Graphic 7">
            <a:extLst>
              <a:ext uri="{FF2B5EF4-FFF2-40B4-BE49-F238E27FC236}">
                <a16:creationId xmlns:a16="http://schemas.microsoft.com/office/drawing/2014/main" id="{60CAE2F5-F585-4027-A1C7-AE468DB2E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
        <p:nvSpPr>
          <p:cNvPr id="9" name="Content Placeholder 2">
            <a:extLst>
              <a:ext uri="{FF2B5EF4-FFF2-40B4-BE49-F238E27FC236}">
                <a16:creationId xmlns:a16="http://schemas.microsoft.com/office/drawing/2014/main" id="{16A4921C-7F3D-4719-93DB-3B9719448234}"/>
              </a:ext>
            </a:extLst>
          </p:cNvPr>
          <p:cNvSpPr>
            <a:spLocks noGrp="1"/>
          </p:cNvSpPr>
          <p:nvPr>
            <p:ph idx="10"/>
          </p:nvPr>
        </p:nvSpPr>
        <p:spPr>
          <a:xfrm>
            <a:off x="4638675" y="1230757"/>
            <a:ext cx="4173139" cy="4595368"/>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9139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ntral Image 1">
    <p:spTree>
      <p:nvGrpSpPr>
        <p:cNvPr id="1" name=""/>
        <p:cNvGrpSpPr/>
        <p:nvPr/>
      </p:nvGrpSpPr>
      <p:grpSpPr>
        <a:xfrm>
          <a:off x="0" y="0"/>
          <a:ext cx="0" cy="0"/>
          <a:chOff x="0" y="0"/>
          <a:chExt cx="0" cy="0"/>
        </a:xfrm>
      </p:grpSpPr>
      <p:sp>
        <p:nvSpPr>
          <p:cNvPr id="64" name="Picture Placeholder 63"/>
          <p:cNvSpPr>
            <a:spLocks noGrp="1"/>
          </p:cNvSpPr>
          <p:nvPr>
            <p:ph type="pic" sz="quarter" idx="10"/>
          </p:nvPr>
        </p:nvSpPr>
        <p:spPr>
          <a:xfrm>
            <a:off x="2531821" y="0"/>
            <a:ext cx="5214206"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332185" y="365126"/>
            <a:ext cx="3216558" cy="540310"/>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332188" y="1230757"/>
            <a:ext cx="2157012" cy="4595368"/>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31AF29C2-6858-4B19-835C-4DD94628AB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14" name="Graphic 13">
            <a:extLst>
              <a:ext uri="{FF2B5EF4-FFF2-40B4-BE49-F238E27FC236}">
                <a16:creationId xmlns:a16="http://schemas.microsoft.com/office/drawing/2014/main" id="{2B3C633E-9E94-4D27-A27C-FC8DFA4A40F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168761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entral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185" y="365126"/>
            <a:ext cx="3216558"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332188" y="1230760"/>
            <a:ext cx="2157012"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2531821" y="0"/>
            <a:ext cx="5214206"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pic>
        <p:nvPicPr>
          <p:cNvPr id="10" name="Picture 9">
            <a:extLst>
              <a:ext uri="{FF2B5EF4-FFF2-40B4-BE49-F238E27FC236}">
                <a16:creationId xmlns:a16="http://schemas.microsoft.com/office/drawing/2014/main" id="{6F91FD91-311F-4E18-AE1B-4511217246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11" name="Graphic 10">
            <a:extLst>
              <a:ext uri="{FF2B5EF4-FFF2-40B4-BE49-F238E27FC236}">
                <a16:creationId xmlns:a16="http://schemas.microsoft.com/office/drawing/2014/main" id="{B6EC24EF-1308-4AB2-B068-AF082BDDE2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3376" y="5827163"/>
            <a:ext cx="1966255" cy="774381"/>
          </a:xfrm>
          <a:prstGeom prst="rect">
            <a:avLst/>
          </a:prstGeom>
        </p:spPr>
      </p:pic>
      <p:sp>
        <p:nvSpPr>
          <p:cNvPr id="12" name="Content Placeholder 2">
            <a:extLst>
              <a:ext uri="{FF2B5EF4-FFF2-40B4-BE49-F238E27FC236}">
                <a16:creationId xmlns:a16="http://schemas.microsoft.com/office/drawing/2014/main" id="{BBDB8CC5-553F-4A46-832E-6E4155531575}"/>
              </a:ext>
            </a:extLst>
          </p:cNvPr>
          <p:cNvSpPr>
            <a:spLocks noGrp="1"/>
          </p:cNvSpPr>
          <p:nvPr>
            <p:ph idx="10"/>
          </p:nvPr>
        </p:nvSpPr>
        <p:spPr>
          <a:xfrm>
            <a:off x="7030722" y="3711303"/>
            <a:ext cx="1780937"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00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entral Image 2 exa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28394-12E6-41CC-9960-48F29A3DA7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132" r="9276"/>
          <a:stretch/>
        </p:blipFill>
        <p:spPr>
          <a:xfrm>
            <a:off x="2531821" y="0"/>
            <a:ext cx="5214206"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3"/>
            <a:stretch>
              <a:fillRect/>
            </a:stretch>
          </a:blipFill>
        </p:spPr>
      </p:pic>
      <p:sp>
        <p:nvSpPr>
          <p:cNvPr id="2" name="Title 1"/>
          <p:cNvSpPr>
            <a:spLocks noGrp="1"/>
          </p:cNvSpPr>
          <p:nvPr>
            <p:ph type="title" hasCustomPrompt="1"/>
          </p:nvPr>
        </p:nvSpPr>
        <p:spPr>
          <a:xfrm>
            <a:off x="332185" y="365126"/>
            <a:ext cx="3216558" cy="540310"/>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332188" y="1230760"/>
            <a:ext cx="2157012" cy="459536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7030722" y="3711303"/>
            <a:ext cx="1780937" cy="2114208"/>
          </a:xfrm>
        </p:spPr>
        <p:txBody>
          <a:bodyPr lIns="0" tIns="0" rIns="0" bIns="0" anchor="b">
            <a:noAutofit/>
          </a:bodyPr>
          <a:lstStyle>
            <a:lvl1pPr marL="0" indent="0" algn="r">
              <a:lnSpc>
                <a:spcPct val="100000"/>
              </a:lnSpc>
              <a:spcBef>
                <a:spcPts val="600"/>
              </a:spcBef>
              <a:buClr>
                <a:schemeClr val="accent1"/>
              </a:buClr>
              <a:buNone/>
              <a:defRPr sz="1600" b="1">
                <a:solidFill>
                  <a:schemeClr val="accent3"/>
                </a:solidFill>
              </a:defRPr>
            </a:lvl1pPr>
            <a:lvl2pPr marL="268281" indent="0" algn="r">
              <a:lnSpc>
                <a:spcPct val="100000"/>
              </a:lnSpc>
              <a:spcBef>
                <a:spcPts val="600"/>
              </a:spcBef>
              <a:buClr>
                <a:schemeClr val="accent2"/>
              </a:buClr>
              <a:buNone/>
              <a:defRPr sz="1600" b="1">
                <a:solidFill>
                  <a:schemeClr val="accent3"/>
                </a:solidFill>
              </a:defRPr>
            </a:lvl2pPr>
            <a:lvl3pPr marL="538149" indent="0" algn="r">
              <a:lnSpc>
                <a:spcPct val="100000"/>
              </a:lnSpc>
              <a:spcBef>
                <a:spcPts val="600"/>
              </a:spcBef>
              <a:buClr>
                <a:schemeClr val="accent3"/>
              </a:buClr>
              <a:buNone/>
              <a:defRPr sz="16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CE0A717D-D4CE-4DE8-A9AA-495A323495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9627" b="6190"/>
          <a:stretch/>
        </p:blipFill>
        <p:spPr>
          <a:xfrm>
            <a:off x="7626701" y="4596277"/>
            <a:ext cx="1517299" cy="2261724"/>
          </a:xfrm>
          <a:prstGeom prst="rect">
            <a:avLst/>
          </a:prstGeom>
        </p:spPr>
      </p:pic>
      <p:pic>
        <p:nvPicPr>
          <p:cNvPr id="11" name="Graphic 10">
            <a:extLst>
              <a:ext uri="{FF2B5EF4-FFF2-40B4-BE49-F238E27FC236}">
                <a16:creationId xmlns:a16="http://schemas.microsoft.com/office/drawing/2014/main" id="{B02DEDB0-8F6C-4AD1-8320-370A46810D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19458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61" name="Picture Placeholder 60"/>
          <p:cNvSpPr>
            <a:spLocks noGrp="1"/>
          </p:cNvSpPr>
          <p:nvPr>
            <p:ph type="pic" sz="quarter" idx="10"/>
          </p:nvPr>
        </p:nvSpPr>
        <p:spPr>
          <a:xfrm>
            <a:off x="4638676" y="0"/>
            <a:ext cx="4505325"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332186" y="365126"/>
            <a:ext cx="4838530" cy="540310"/>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332185" y="1230757"/>
            <a:ext cx="4173140" cy="4596406"/>
          </a:xfrm>
        </p:spPr>
        <p:txBody>
          <a:bodyPr lIns="0" tIns="0" rIns="0" bIns="0">
            <a:noAutofit/>
          </a:bodyPr>
          <a:lst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accent3"/>
              </a:buClr>
              <a:buSzPct val="75000"/>
              <a:buFont typeface="Arial" panose="020B0604020202020204" pitchFamily="34" charset="0"/>
              <a:buChar char="►"/>
              <a:defRPr lang="en-US" sz="1400" kern="1200" dirty="0">
                <a:solidFill>
                  <a:schemeClr val="tx1"/>
                </a:solidFill>
                <a:latin typeface="+mn-lt"/>
                <a:ea typeface="+mn-ea"/>
                <a:cs typeface="+mn-cs"/>
              </a:defRPr>
            </a:lvl3pPr>
          </a:lstStyle>
          <a:p>
            <a:pPr lvl="0"/>
            <a:r>
              <a:rPr lang="en-US" dirty="0"/>
              <a:t>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2B00ECEF-1C80-4FB1-862D-87AAD79D4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376" y="5827163"/>
            <a:ext cx="1966255" cy="774381"/>
          </a:xfrm>
          <a:prstGeom prst="rect">
            <a:avLst/>
          </a:prstGeom>
        </p:spPr>
      </p:pic>
    </p:spTree>
    <p:extLst>
      <p:ext uri="{BB962C8B-B14F-4D97-AF65-F5344CB8AC3E}">
        <p14:creationId xmlns:p14="http://schemas.microsoft.com/office/powerpoint/2010/main" val="9092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155" y="365126"/>
            <a:ext cx="8478057" cy="540215"/>
          </a:xfrm>
          <a:prstGeom prst="rect">
            <a:avLst/>
          </a:prstGeom>
        </p:spPr>
        <p:txBody>
          <a:bodyPr vert="horz" lIns="0" tIns="0" rIns="0" bIns="0" rtlCol="0" anchor="ctr">
            <a:noAutofit/>
          </a:bodyPr>
          <a:lstStyle/>
          <a:p>
            <a:pPr marL="0" lvl="0"/>
            <a:r>
              <a:rPr lang="en-US" dirty="0"/>
              <a:t>Click to edit Master title style</a:t>
            </a:r>
          </a:p>
        </p:txBody>
      </p:sp>
      <p:sp>
        <p:nvSpPr>
          <p:cNvPr id="3" name="Text Placeholder 2"/>
          <p:cNvSpPr>
            <a:spLocks noGrp="1"/>
          </p:cNvSpPr>
          <p:nvPr>
            <p:ph type="body" idx="1"/>
          </p:nvPr>
        </p:nvSpPr>
        <p:spPr>
          <a:xfrm>
            <a:off x="331787" y="1084729"/>
            <a:ext cx="8478057" cy="4741396"/>
          </a:xfrm>
          <a:prstGeom prst="rect">
            <a:avLst/>
          </a:prstGeom>
        </p:spPr>
        <p:txBody>
          <a:bodyPr vert="horz" lIns="0" tIns="0" rIns="0" bIns="0" rtlCol="0">
            <a:noAutofit/>
          </a:bodyPr>
          <a:lstStyle/>
          <a:p>
            <a:pPr marL="268288" lvl="0" indent="-268288">
              <a:buClr>
                <a:schemeClr val="accent4"/>
              </a:buClr>
            </a:pPr>
            <a:r>
              <a:rPr lang="en-US" dirty="0"/>
              <a:t>Edit Master text styles</a:t>
            </a:r>
          </a:p>
          <a:p>
            <a:pPr marL="538163" lvl="1" indent="-269875">
              <a:buClr>
                <a:schemeClr val="accent1"/>
              </a:buClr>
            </a:pPr>
            <a:r>
              <a:rPr lang="en-US" dirty="0"/>
              <a:t>Second level</a:t>
            </a:r>
          </a:p>
          <a:p>
            <a:pPr marL="806450" lvl="2" indent="-268288">
              <a:buClr>
                <a:schemeClr val="accent2"/>
              </a:buClr>
            </a:pPr>
            <a:r>
              <a:rPr lang="en-US" dirty="0"/>
              <a:t>Third level</a:t>
            </a:r>
          </a:p>
          <a:p>
            <a:pPr marL="1600200" lvl="3" indent="-228600">
              <a:buClr>
                <a:schemeClr val="accent4"/>
              </a:buClr>
              <a:buSzPct val="75000"/>
              <a:buChar char="►"/>
            </a:pP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CA7E151A-6843-414F-83D0-1E60560D150A}"/>
              </a:ext>
            </a:extLst>
          </p:cNvPr>
          <p:cNvSpPr txBox="1"/>
          <p:nvPr userDrawn="1"/>
        </p:nvSpPr>
        <p:spPr>
          <a:xfrm>
            <a:off x="3939780" y="6330765"/>
            <a:ext cx="1264444" cy="276999"/>
          </a:xfrm>
          <a:prstGeom prst="rect">
            <a:avLst/>
          </a:prstGeom>
          <a:noFill/>
        </p:spPr>
        <p:txBody>
          <a:bodyPr wrap="square" lIns="0" tIns="0" rIns="0" bIns="0" rtlCol="0" anchor="b">
            <a:noAutofit/>
          </a:bodyPr>
          <a:lstStyle/>
          <a:p>
            <a:pPr algn="ctr"/>
            <a:fld id="{BB0550BB-1B04-43DD-891E-0AC4A154F765}" type="slidenum">
              <a:rPr lang="en-AU" sz="600" smtClean="0">
                <a:solidFill>
                  <a:schemeClr val="tx2"/>
                </a:solidFill>
                <a:latin typeface="Arial" panose="020B0604020202020204" pitchFamily="34" charset="0"/>
              </a:rPr>
              <a:pPr algn="ctr"/>
              <a:t>‹#›</a:t>
            </a:fld>
            <a:endParaRPr lang="en-AU" sz="600" dirty="0">
              <a:solidFill>
                <a:schemeClr val="tx2"/>
              </a:solidFill>
              <a:latin typeface="Arial" panose="020B0604020202020204" pitchFamily="34" charset="0"/>
            </a:endParaRPr>
          </a:p>
        </p:txBody>
      </p:sp>
    </p:spTree>
    <p:extLst>
      <p:ext uri="{BB962C8B-B14F-4D97-AF65-F5344CB8AC3E}">
        <p14:creationId xmlns:p14="http://schemas.microsoft.com/office/powerpoint/2010/main" val="3708801601"/>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682" r:id="rId3"/>
    <p:sldLayoutId id="2147483722" r:id="rId4"/>
    <p:sldLayoutId id="2147483723" r:id="rId5"/>
    <p:sldLayoutId id="2147483676" r:id="rId6"/>
    <p:sldLayoutId id="2147483691" r:id="rId7"/>
    <p:sldLayoutId id="2147483721" r:id="rId8"/>
    <p:sldLayoutId id="2147483689" r:id="rId9"/>
    <p:sldLayoutId id="2147483693" r:id="rId10"/>
    <p:sldLayoutId id="2147483724" r:id="rId11"/>
    <p:sldLayoutId id="214748372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lang="en-US" sz="1600" kern="1200" dirty="0" smtClean="0">
          <a:solidFill>
            <a:schemeClr val="tx1"/>
          </a:solidFill>
          <a:latin typeface="+mn-lt"/>
          <a:ea typeface="+mn-ea"/>
          <a:cs typeface="+mn-cs"/>
        </a:defRPr>
      </a:lvl1pPr>
      <a:lvl2pPr marL="554038" indent="-285750" algn="l" defTabSz="914400" rtl="0" eaLnBrk="1" latinLnBrk="0" hangingPunct="1">
        <a:lnSpc>
          <a:spcPct val="100000"/>
        </a:lnSpc>
        <a:spcBef>
          <a:spcPts val="600"/>
        </a:spcBef>
        <a:buClr>
          <a:schemeClr val="accent2"/>
        </a:buClr>
        <a:buSzPct val="75000"/>
        <a:buFont typeface="Arial" panose="020B0604020202020204" pitchFamily="34" charset="0"/>
        <a:buChar char="►"/>
        <a:defRPr lang="en-US" sz="1600" kern="1200" dirty="0" smtClean="0">
          <a:solidFill>
            <a:schemeClr val="tx1"/>
          </a:solidFill>
          <a:latin typeface="+mn-lt"/>
          <a:ea typeface="+mn-ea"/>
          <a:cs typeface="+mn-cs"/>
        </a:defRPr>
      </a:lvl2pPr>
      <a:lvl3pPr marL="823912" indent="-285750" algn="l" defTabSz="914400" rtl="0" eaLnBrk="1" latinLnBrk="0" hangingPunct="1">
        <a:lnSpc>
          <a:spcPct val="100000"/>
        </a:lnSpc>
        <a:spcBef>
          <a:spcPts val="600"/>
        </a:spcBef>
        <a:buSzPct val="75000"/>
        <a:buFont typeface="Arial" panose="020B0604020202020204" pitchFamily="34" charset="0"/>
        <a:buChar char="►"/>
        <a:defRPr lang="en-US" sz="1600" kern="1200" dirty="0" smtClean="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100" kern="1200" dirty="0" smtClean="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05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9" userDrawn="1">
          <p15:clr>
            <a:srgbClr val="F26B43"/>
          </p15:clr>
        </p15:guide>
        <p15:guide id="2" pos="5551" userDrawn="1">
          <p15:clr>
            <a:srgbClr val="F26B43"/>
          </p15:clr>
        </p15:guide>
        <p15:guide id="3" orient="horz" pos="2160" userDrawn="1">
          <p15:clr>
            <a:srgbClr val="F26B43"/>
          </p15:clr>
        </p15:guide>
        <p15:guide id="4" pos="1478" userDrawn="1">
          <p15:clr>
            <a:srgbClr val="F26B43"/>
          </p15:clr>
        </p15:guide>
        <p15:guide id="5" pos="4278" userDrawn="1">
          <p15:clr>
            <a:srgbClr val="F26B43"/>
          </p15:clr>
        </p15:guide>
        <p15:guide id="6" pos="1568" userDrawn="1">
          <p15:clr>
            <a:srgbClr val="F26B43"/>
          </p15:clr>
        </p15:guide>
        <p15:guide id="7" pos="2838" userDrawn="1">
          <p15:clr>
            <a:srgbClr val="F26B43"/>
          </p15:clr>
        </p15:guide>
        <p15:guide id="8" pos="2922" userDrawn="1">
          <p15:clr>
            <a:srgbClr val="F26B43"/>
          </p15:clr>
        </p15:guide>
        <p15:guide id="9" pos="4193" userDrawn="1">
          <p15:clr>
            <a:srgbClr val="F26B43"/>
          </p15:clr>
        </p15:guide>
        <p15:guide id="10" orient="horz" pos="36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noRot="1" noMove="1" noResize="1"/>
          </p:cNvSpPr>
          <p:nvPr>
            <p:ph type="ctrTitle"/>
            <p:custDataLst>
              <p:tags r:id="rId1"/>
            </p:custDataLst>
          </p:nvPr>
        </p:nvSpPr>
        <p:spPr/>
        <p:txBody>
          <a:bodyPr/>
          <a:lstStyle/>
          <a:p>
            <a:r>
              <a:rPr lang="en-AU" sz="4800" dirty="0"/>
              <a:t>Older People’s Mental Health in NSW</a:t>
            </a:r>
          </a:p>
        </p:txBody>
      </p:sp>
      <p:sp>
        <p:nvSpPr>
          <p:cNvPr id="2" name="TextBox 1"/>
          <p:cNvSpPr txBox="1"/>
          <p:nvPr/>
        </p:nvSpPr>
        <p:spPr>
          <a:xfrm>
            <a:off x="331787" y="3433376"/>
            <a:ext cx="5096739" cy="1740507"/>
          </a:xfrm>
          <a:prstGeom prst="rect">
            <a:avLst/>
          </a:prstGeom>
          <a:noFill/>
        </p:spPr>
        <p:txBody>
          <a:bodyPr wrap="square" lIns="0" tIns="0" rIns="0" bIns="0" rtlCol="0">
            <a:noAutofit/>
          </a:bodyPr>
          <a:lstStyle/>
          <a:p>
            <a:pPr>
              <a:lnSpc>
                <a:spcPct val="150000"/>
              </a:lnSpc>
              <a:spcBef>
                <a:spcPts val="600"/>
              </a:spcBef>
            </a:pPr>
            <a:r>
              <a:rPr lang="en-AU" sz="1600" dirty="0">
                <a:solidFill>
                  <a:schemeClr val="bg1"/>
                </a:solidFill>
              </a:rPr>
              <a:t>MHCC Presentation</a:t>
            </a:r>
          </a:p>
          <a:p>
            <a:pPr>
              <a:lnSpc>
                <a:spcPct val="150000"/>
              </a:lnSpc>
              <a:spcBef>
                <a:spcPts val="600"/>
              </a:spcBef>
            </a:pPr>
            <a:r>
              <a:rPr lang="en-AU" sz="1600" dirty="0">
                <a:solidFill>
                  <a:schemeClr val="bg1"/>
                </a:solidFill>
              </a:rPr>
              <a:t>Advocates and Allies</a:t>
            </a:r>
            <a:endParaRPr lang="en-US" sz="1600" dirty="0">
              <a:solidFill>
                <a:schemeClr val="bg1"/>
              </a:solidFill>
            </a:endParaRPr>
          </a:p>
          <a:p>
            <a:pPr>
              <a:lnSpc>
                <a:spcPct val="150000"/>
              </a:lnSpc>
              <a:spcBef>
                <a:spcPts val="600"/>
              </a:spcBef>
            </a:pPr>
            <a:r>
              <a:rPr lang="en-US" sz="1600" dirty="0">
                <a:solidFill>
                  <a:schemeClr val="bg1"/>
                </a:solidFill>
              </a:rPr>
              <a:t>November 2022</a:t>
            </a:r>
            <a:endParaRPr lang="en-AU" sz="1600" dirty="0" err="1">
              <a:solidFill>
                <a:schemeClr val="bg1"/>
              </a:solidFill>
            </a:endParaRPr>
          </a:p>
        </p:txBody>
      </p:sp>
    </p:spTree>
    <p:extLst>
      <p:ext uri="{BB962C8B-B14F-4D97-AF65-F5344CB8AC3E}">
        <p14:creationId xmlns:p14="http://schemas.microsoft.com/office/powerpoint/2010/main" val="261881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77C0-52EF-786E-B692-7462DD077D14}"/>
              </a:ext>
            </a:extLst>
          </p:cNvPr>
          <p:cNvSpPr>
            <a:spLocks noGrp="1"/>
          </p:cNvSpPr>
          <p:nvPr>
            <p:ph type="title"/>
          </p:nvPr>
        </p:nvSpPr>
        <p:spPr/>
        <p:txBody>
          <a:bodyPr/>
          <a:lstStyle/>
          <a:p>
            <a:r>
              <a:rPr lang="en-US" dirty="0"/>
              <a:t>OPMH Recovery project</a:t>
            </a:r>
            <a:endParaRPr lang="en-AU" dirty="0"/>
          </a:p>
        </p:txBody>
      </p:sp>
      <p:pic>
        <p:nvPicPr>
          <p:cNvPr id="5" name="Content Placeholder 4" descr="A picture containing diagram&#10;&#10;Description automatically generated">
            <a:extLst>
              <a:ext uri="{FF2B5EF4-FFF2-40B4-BE49-F238E27FC236}">
                <a16:creationId xmlns:a16="http://schemas.microsoft.com/office/drawing/2014/main" id="{F840FFCD-7094-C867-1434-200FD4DC99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4769" y="905341"/>
            <a:ext cx="3251292" cy="4595812"/>
          </a:xfrm>
        </p:spPr>
      </p:pic>
      <p:sp>
        <p:nvSpPr>
          <p:cNvPr id="6" name="TextBox 5">
            <a:extLst>
              <a:ext uri="{FF2B5EF4-FFF2-40B4-BE49-F238E27FC236}">
                <a16:creationId xmlns:a16="http://schemas.microsoft.com/office/drawing/2014/main" id="{F071A200-F986-F41E-4CEB-051DAC8175F1}"/>
              </a:ext>
            </a:extLst>
          </p:cNvPr>
          <p:cNvSpPr txBox="1"/>
          <p:nvPr/>
        </p:nvSpPr>
        <p:spPr>
          <a:xfrm>
            <a:off x="334155" y="1195754"/>
            <a:ext cx="4534463" cy="4422531"/>
          </a:xfrm>
          <a:prstGeom prst="rect">
            <a:avLst/>
          </a:prstGeom>
          <a:noFill/>
        </p:spPr>
        <p:txBody>
          <a:bodyPr wrap="square" lIns="0" tIns="0" rIns="0" bIns="0" rtlCol="0">
            <a:noAutofit/>
          </a:bodyPr>
          <a:lstStyle/>
          <a:p>
            <a:pPr algn="l">
              <a:spcBef>
                <a:spcPts val="600"/>
              </a:spcBef>
            </a:pPr>
            <a:r>
              <a:rPr lang="en-US" sz="1600" dirty="0"/>
              <a:t>Project aimed to promote recovery-oriented practice in NSW OPMH community and inpatient teams across NSW by supporting services to translate policy into practice improvement, adopting a ‘start where you can’ approach</a:t>
            </a:r>
          </a:p>
          <a:p>
            <a:pPr algn="l">
              <a:spcBef>
                <a:spcPts val="600"/>
              </a:spcBef>
            </a:pPr>
            <a:endParaRPr lang="en-US" sz="1600" dirty="0"/>
          </a:p>
          <a:p>
            <a:pPr algn="l">
              <a:spcBef>
                <a:spcPts val="600"/>
              </a:spcBef>
            </a:pPr>
            <a:r>
              <a:rPr lang="en-US" sz="1600" dirty="0"/>
              <a:t>Thirteen projects across 11 LHDs progressed to final completion</a:t>
            </a:r>
          </a:p>
          <a:p>
            <a:pPr algn="l">
              <a:spcBef>
                <a:spcPts val="600"/>
              </a:spcBef>
            </a:pPr>
            <a:endParaRPr lang="en-US" sz="1600" dirty="0"/>
          </a:p>
          <a:p>
            <a:pPr algn="l">
              <a:spcBef>
                <a:spcPts val="600"/>
              </a:spcBef>
            </a:pPr>
            <a:r>
              <a:rPr lang="en-US" sz="1600" dirty="0"/>
              <a:t>Co-design and consumer involvement was central to the development of the project at the state level as well as in most of the LHD projects.</a:t>
            </a:r>
          </a:p>
          <a:p>
            <a:pPr algn="l">
              <a:spcBef>
                <a:spcPts val="600"/>
              </a:spcBef>
            </a:pPr>
            <a:endParaRPr lang="en-US" sz="1600" dirty="0"/>
          </a:p>
          <a:p>
            <a:pPr algn="l">
              <a:spcBef>
                <a:spcPts val="600"/>
              </a:spcBef>
            </a:pPr>
            <a:r>
              <a:rPr lang="en-US" sz="1050" dirty="0"/>
              <a:t>McKay Roderick, Jackson Kate, Stevens John (2022) Implementing recovery-oriented practice in older people’s mental health services: the NSW experience. Australian Health Review 46, 426-431</a:t>
            </a:r>
            <a:endParaRPr lang="en-AU" sz="1050" dirty="0" err="1"/>
          </a:p>
        </p:txBody>
      </p:sp>
    </p:spTree>
    <p:extLst>
      <p:ext uri="{BB962C8B-B14F-4D97-AF65-F5344CB8AC3E}">
        <p14:creationId xmlns:p14="http://schemas.microsoft.com/office/powerpoint/2010/main" val="4466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C9B49420-97E7-1855-C9BC-A492E72AEB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523" y="385560"/>
            <a:ext cx="3552255" cy="5244630"/>
          </a:xfrm>
        </p:spPr>
      </p:pic>
      <p:sp>
        <p:nvSpPr>
          <p:cNvPr id="6" name="TextBox 5">
            <a:extLst>
              <a:ext uri="{FF2B5EF4-FFF2-40B4-BE49-F238E27FC236}">
                <a16:creationId xmlns:a16="http://schemas.microsoft.com/office/drawing/2014/main" id="{17BEAB29-23F8-3DCA-6327-0344BF00A59D}"/>
              </a:ext>
            </a:extLst>
          </p:cNvPr>
          <p:cNvSpPr txBox="1"/>
          <p:nvPr/>
        </p:nvSpPr>
        <p:spPr>
          <a:xfrm>
            <a:off x="4079678" y="487972"/>
            <a:ext cx="4534463" cy="4422531"/>
          </a:xfrm>
          <a:prstGeom prst="rect">
            <a:avLst/>
          </a:prstGeom>
          <a:noFill/>
        </p:spPr>
        <p:txBody>
          <a:bodyPr wrap="square" lIns="0" tIns="0" rIns="0" bIns="0" rtlCol="0">
            <a:noAutofit/>
          </a:bodyPr>
          <a:lstStyle/>
          <a:p>
            <a:pPr marL="285750" indent="-285750" algn="l">
              <a:spcBef>
                <a:spcPts val="600"/>
              </a:spcBef>
              <a:buClr>
                <a:schemeClr val="accent2"/>
              </a:buClr>
              <a:buFont typeface="Wingdings" panose="05000000000000000000" pitchFamily="2" charset="2"/>
              <a:buChar char="§"/>
            </a:pPr>
            <a:r>
              <a:rPr lang="en-US" sz="1600" dirty="0"/>
              <a:t>The project methodology was seen as highly successful, resulting in ongoing service improvements</a:t>
            </a:r>
          </a:p>
          <a:p>
            <a:pPr marL="285750" indent="-285750" algn="l">
              <a:spcBef>
                <a:spcPts val="600"/>
              </a:spcBef>
              <a:buClr>
                <a:schemeClr val="accent2"/>
              </a:buClr>
              <a:buFont typeface="Wingdings" panose="05000000000000000000" pitchFamily="2" charset="2"/>
              <a:buChar char="§"/>
            </a:pPr>
            <a:endParaRPr lang="en-US" sz="1600" dirty="0"/>
          </a:p>
          <a:p>
            <a:pPr marL="285750" indent="-285750" algn="l">
              <a:spcBef>
                <a:spcPts val="600"/>
              </a:spcBef>
              <a:buClr>
                <a:schemeClr val="accent2"/>
              </a:buClr>
              <a:buFont typeface="Wingdings" panose="05000000000000000000" pitchFamily="2" charset="2"/>
              <a:buChar char="§"/>
            </a:pPr>
            <a:r>
              <a:rPr lang="en-US" sz="1600" dirty="0"/>
              <a:t>OPMH peer workforce development</a:t>
            </a:r>
          </a:p>
          <a:p>
            <a:pPr marL="285750" indent="-285750" algn="l">
              <a:spcBef>
                <a:spcPts val="600"/>
              </a:spcBef>
              <a:buClr>
                <a:schemeClr val="accent2"/>
              </a:buClr>
              <a:buFont typeface="Wingdings" panose="05000000000000000000" pitchFamily="2" charset="2"/>
              <a:buChar char="§"/>
            </a:pPr>
            <a:endParaRPr lang="en-US" sz="1600" dirty="0"/>
          </a:p>
          <a:p>
            <a:pPr marL="285750" indent="-285750" algn="l">
              <a:spcBef>
                <a:spcPts val="600"/>
              </a:spcBef>
              <a:buClr>
                <a:schemeClr val="accent2"/>
              </a:buClr>
              <a:buFont typeface="Wingdings" panose="05000000000000000000" pitchFamily="2" charset="2"/>
              <a:buChar char="§"/>
            </a:pPr>
            <a:r>
              <a:rPr lang="en-US" sz="1600" dirty="0"/>
              <a:t>Co-design and consumer involvement</a:t>
            </a:r>
          </a:p>
          <a:p>
            <a:pPr marL="285750" indent="-285750" algn="l">
              <a:spcBef>
                <a:spcPts val="600"/>
              </a:spcBef>
              <a:buClr>
                <a:schemeClr val="accent2"/>
              </a:buClr>
              <a:buFont typeface="Wingdings" panose="05000000000000000000" pitchFamily="2" charset="2"/>
              <a:buChar char="§"/>
            </a:pPr>
            <a:endParaRPr lang="en-US" sz="1600" dirty="0"/>
          </a:p>
          <a:p>
            <a:pPr marL="285750" indent="-285750" algn="l">
              <a:spcBef>
                <a:spcPts val="600"/>
              </a:spcBef>
              <a:buClr>
                <a:schemeClr val="accent2"/>
              </a:buClr>
              <a:buFont typeface="Wingdings" panose="05000000000000000000" pitchFamily="2" charset="2"/>
              <a:buChar char="§"/>
            </a:pPr>
            <a:r>
              <a:rPr lang="en-US" sz="1600" dirty="0"/>
              <a:t>The methodology was the genesis of the Physical Health project and laid a strong foundation for future translational research and practice improvement in OPMH</a:t>
            </a:r>
          </a:p>
        </p:txBody>
      </p:sp>
    </p:spTree>
    <p:extLst>
      <p:ext uri="{BB962C8B-B14F-4D97-AF65-F5344CB8AC3E}">
        <p14:creationId xmlns:p14="http://schemas.microsoft.com/office/powerpoint/2010/main" val="32101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2127-A3FF-3F9A-D2F0-01183F38FDB7}"/>
              </a:ext>
            </a:extLst>
          </p:cNvPr>
          <p:cNvSpPr>
            <a:spLocks noGrp="1"/>
          </p:cNvSpPr>
          <p:nvPr>
            <p:ph type="title"/>
          </p:nvPr>
        </p:nvSpPr>
        <p:spPr/>
        <p:txBody>
          <a:bodyPr/>
          <a:lstStyle/>
          <a:p>
            <a:r>
              <a:rPr lang="en-US" dirty="0"/>
              <a:t>OPMH Physical Health Project </a:t>
            </a:r>
            <a:endParaRPr lang="en-AU" dirty="0"/>
          </a:p>
        </p:txBody>
      </p:sp>
      <p:sp>
        <p:nvSpPr>
          <p:cNvPr id="3" name="Content Placeholder 2">
            <a:extLst>
              <a:ext uri="{FF2B5EF4-FFF2-40B4-BE49-F238E27FC236}">
                <a16:creationId xmlns:a16="http://schemas.microsoft.com/office/drawing/2014/main" id="{E319F3A6-7333-7250-3F82-95D7B8B243F9}"/>
              </a:ext>
            </a:extLst>
          </p:cNvPr>
          <p:cNvSpPr>
            <a:spLocks noGrp="1"/>
          </p:cNvSpPr>
          <p:nvPr>
            <p:ph idx="1"/>
          </p:nvPr>
        </p:nvSpPr>
        <p:spPr/>
        <p:txBody>
          <a:bodyPr/>
          <a:lstStyle/>
          <a:p>
            <a:r>
              <a:rPr lang="en-AU" sz="2400" dirty="0">
                <a:solidFill>
                  <a:srgbClr val="000000"/>
                </a:solidFill>
                <a:effectLst/>
                <a:latin typeface="Calibri" panose="020F0502020204030204" pitchFamily="34" charset="0"/>
                <a:ea typeface="Calibri" panose="020F0502020204030204" pitchFamily="34" charset="0"/>
              </a:rPr>
              <a:t>This state level project sought to support stakeholders in developing and implementing practice improvements to enhance the physical health outcomes for older people with a mental illness. The project has successfully progressed 8 translational research projects across 11 LHDs, supporting teams to translate policy into practice</a:t>
            </a:r>
            <a:r>
              <a:rPr lang="en-AU" sz="2400">
                <a:solidFill>
                  <a:srgbClr val="000000"/>
                </a:solidFill>
                <a:effectLst/>
                <a:latin typeface="Calibri" panose="020F0502020204030204" pitchFamily="34" charset="0"/>
                <a:ea typeface="Calibri" panose="020F0502020204030204" pitchFamily="34" charset="0"/>
              </a:rPr>
              <a:t>. </a:t>
            </a:r>
          </a:p>
          <a:p>
            <a:endParaRPr lang="en-AU" sz="2400" dirty="0">
              <a:solidFill>
                <a:srgbClr val="000000"/>
              </a:solidFill>
              <a:effectLst/>
              <a:latin typeface="Calibri" panose="020F0502020204030204" pitchFamily="34" charset="0"/>
              <a:ea typeface="Calibri" panose="020F0502020204030204" pitchFamily="34" charset="0"/>
            </a:endParaRPr>
          </a:p>
          <a:p>
            <a:r>
              <a:rPr lang="en-AU" sz="2400" dirty="0">
                <a:solidFill>
                  <a:srgbClr val="000000"/>
                </a:solidFill>
                <a:effectLst/>
                <a:latin typeface="Calibri" panose="020F0502020204030204" pitchFamily="34" charset="0"/>
                <a:ea typeface="Calibri" panose="020F0502020204030204" pitchFamily="34" charset="0"/>
              </a:rPr>
              <a:t>Most projects adopted a co-design methodology with consumers and carers or had peer workers and consumer consultants directly involved in implementation.</a:t>
            </a:r>
          </a:p>
        </p:txBody>
      </p:sp>
    </p:spTree>
    <p:extLst>
      <p:ext uri="{BB962C8B-B14F-4D97-AF65-F5344CB8AC3E}">
        <p14:creationId xmlns:p14="http://schemas.microsoft.com/office/powerpoint/2010/main" val="11736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283D07-F3D1-4BF3-A915-DF27ACCBD6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30850" y="1461622"/>
            <a:ext cx="4085044" cy="4554824"/>
          </a:xfrm>
          <a:prstGeom prst="rect">
            <a:avLst/>
          </a:prstGeom>
        </p:spPr>
      </p:pic>
      <p:pic>
        <p:nvPicPr>
          <p:cNvPr id="6" name="Picture 5" descr="Map&#10;&#10;Description automatically generated">
            <a:extLst>
              <a:ext uri="{FF2B5EF4-FFF2-40B4-BE49-F238E27FC236}">
                <a16:creationId xmlns:a16="http://schemas.microsoft.com/office/drawing/2014/main" id="{310ACD3F-E2EC-49F3-8C9E-F66471162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40" y="1168512"/>
            <a:ext cx="4750462" cy="4596072"/>
          </a:xfrm>
          <a:prstGeom prst="rect">
            <a:avLst/>
          </a:prstGeom>
        </p:spPr>
      </p:pic>
      <p:sp>
        <p:nvSpPr>
          <p:cNvPr id="2" name="Title 1"/>
          <p:cNvSpPr>
            <a:spLocks noGrp="1" noRot="1" noMove="1" noResize="1"/>
          </p:cNvSpPr>
          <p:nvPr>
            <p:ph type="title"/>
            <p:custDataLst>
              <p:tags r:id="rId1"/>
            </p:custDataLst>
          </p:nvPr>
        </p:nvSpPr>
        <p:spPr/>
        <p:txBody>
          <a:bodyPr/>
          <a:lstStyle/>
          <a:p>
            <a:r>
              <a:rPr lang="en-AU" dirty="0">
                <a:solidFill>
                  <a:schemeClr val="accent2"/>
                </a:solidFill>
              </a:rPr>
              <a:t>Participating teams across NSW</a:t>
            </a:r>
          </a:p>
        </p:txBody>
      </p:sp>
      <p:grpSp>
        <p:nvGrpSpPr>
          <p:cNvPr id="1918" name="Group 1917"/>
          <p:cNvGrpSpPr>
            <a:grpSpLocks noChangeAspect="1"/>
          </p:cNvGrpSpPr>
          <p:nvPr/>
        </p:nvGrpSpPr>
        <p:grpSpPr>
          <a:xfrm>
            <a:off x="2654548" y="2869834"/>
            <a:ext cx="382683" cy="540000"/>
            <a:chOff x="7686078" y="2908848"/>
            <a:chExt cx="785798" cy="1108832"/>
          </a:xfrm>
        </p:grpSpPr>
        <p:sp>
          <p:nvSpPr>
            <p:cNvPr id="1915" name="Freeform 5"/>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1916" name="Freeform 6"/>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26" name="Group 325">
            <a:extLst>
              <a:ext uri="{FF2B5EF4-FFF2-40B4-BE49-F238E27FC236}">
                <a16:creationId xmlns:a16="http://schemas.microsoft.com/office/drawing/2014/main" id="{4F4203C5-467E-41E0-9F28-D0F1642921FA}"/>
              </a:ext>
            </a:extLst>
          </p:cNvPr>
          <p:cNvGrpSpPr>
            <a:grpSpLocks noChangeAspect="1"/>
          </p:cNvGrpSpPr>
          <p:nvPr/>
        </p:nvGrpSpPr>
        <p:grpSpPr>
          <a:xfrm>
            <a:off x="2957889" y="3937974"/>
            <a:ext cx="382683" cy="540000"/>
            <a:chOff x="7686078" y="2908848"/>
            <a:chExt cx="785798" cy="1108832"/>
          </a:xfrm>
        </p:grpSpPr>
        <p:sp>
          <p:nvSpPr>
            <p:cNvPr id="327" name="Freeform 5">
              <a:extLst>
                <a:ext uri="{FF2B5EF4-FFF2-40B4-BE49-F238E27FC236}">
                  <a16:creationId xmlns:a16="http://schemas.microsoft.com/office/drawing/2014/main" id="{76648FEC-9CFA-4895-83C0-141229D40B0B}"/>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28" name="Freeform 6">
              <a:extLst>
                <a:ext uri="{FF2B5EF4-FFF2-40B4-BE49-F238E27FC236}">
                  <a16:creationId xmlns:a16="http://schemas.microsoft.com/office/drawing/2014/main" id="{5F599772-DE2A-4D46-9F21-BCB4B659CE76}"/>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32" name="Group 331">
            <a:extLst>
              <a:ext uri="{FF2B5EF4-FFF2-40B4-BE49-F238E27FC236}">
                <a16:creationId xmlns:a16="http://schemas.microsoft.com/office/drawing/2014/main" id="{684B1CC0-5C2C-4272-B513-5FEAA6CDB58A}"/>
              </a:ext>
            </a:extLst>
          </p:cNvPr>
          <p:cNvGrpSpPr>
            <a:grpSpLocks noChangeAspect="1"/>
          </p:cNvGrpSpPr>
          <p:nvPr/>
        </p:nvGrpSpPr>
        <p:grpSpPr>
          <a:xfrm>
            <a:off x="3914792" y="1862399"/>
            <a:ext cx="382683" cy="540000"/>
            <a:chOff x="7686078" y="2908848"/>
            <a:chExt cx="785798" cy="1108832"/>
          </a:xfrm>
        </p:grpSpPr>
        <p:sp>
          <p:nvSpPr>
            <p:cNvPr id="333" name="Freeform 5">
              <a:extLst>
                <a:ext uri="{FF2B5EF4-FFF2-40B4-BE49-F238E27FC236}">
                  <a16:creationId xmlns:a16="http://schemas.microsoft.com/office/drawing/2014/main" id="{045CDB07-97CE-420B-85D6-7C8B786052D9}"/>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34" name="Freeform 6">
              <a:extLst>
                <a:ext uri="{FF2B5EF4-FFF2-40B4-BE49-F238E27FC236}">
                  <a16:creationId xmlns:a16="http://schemas.microsoft.com/office/drawing/2014/main" id="{58B22F04-E53B-46E6-82E3-950012624F72}"/>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35" name="Group 334">
            <a:extLst>
              <a:ext uri="{FF2B5EF4-FFF2-40B4-BE49-F238E27FC236}">
                <a16:creationId xmlns:a16="http://schemas.microsoft.com/office/drawing/2014/main" id="{97C03D91-A926-4D9E-98B3-2A0125F6AB50}"/>
              </a:ext>
            </a:extLst>
          </p:cNvPr>
          <p:cNvGrpSpPr>
            <a:grpSpLocks noChangeAspect="1"/>
          </p:cNvGrpSpPr>
          <p:nvPr/>
        </p:nvGrpSpPr>
        <p:grpSpPr>
          <a:xfrm>
            <a:off x="6797015" y="4113686"/>
            <a:ext cx="382683" cy="540000"/>
            <a:chOff x="7686078" y="2908848"/>
            <a:chExt cx="785798" cy="1108832"/>
          </a:xfrm>
        </p:grpSpPr>
        <p:sp>
          <p:nvSpPr>
            <p:cNvPr id="336" name="Freeform 5">
              <a:extLst>
                <a:ext uri="{FF2B5EF4-FFF2-40B4-BE49-F238E27FC236}">
                  <a16:creationId xmlns:a16="http://schemas.microsoft.com/office/drawing/2014/main" id="{10CCF8FC-D596-487A-AFE7-EC563BF721A1}"/>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37" name="Freeform 6">
              <a:extLst>
                <a:ext uri="{FF2B5EF4-FFF2-40B4-BE49-F238E27FC236}">
                  <a16:creationId xmlns:a16="http://schemas.microsoft.com/office/drawing/2014/main" id="{6E6B965F-B92C-4EF0-978B-0A2553A10B16}"/>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38" name="Group 337">
            <a:extLst>
              <a:ext uri="{FF2B5EF4-FFF2-40B4-BE49-F238E27FC236}">
                <a16:creationId xmlns:a16="http://schemas.microsoft.com/office/drawing/2014/main" id="{4FB8863A-D398-4FB3-9C68-C9FC85B3F186}"/>
              </a:ext>
            </a:extLst>
          </p:cNvPr>
          <p:cNvGrpSpPr>
            <a:grpSpLocks noChangeAspect="1"/>
          </p:cNvGrpSpPr>
          <p:nvPr/>
        </p:nvGrpSpPr>
        <p:grpSpPr>
          <a:xfrm>
            <a:off x="6723071" y="3022623"/>
            <a:ext cx="382683" cy="540000"/>
            <a:chOff x="7686078" y="2908848"/>
            <a:chExt cx="785798" cy="1108832"/>
          </a:xfrm>
        </p:grpSpPr>
        <p:sp>
          <p:nvSpPr>
            <p:cNvPr id="339" name="Freeform 5">
              <a:extLst>
                <a:ext uri="{FF2B5EF4-FFF2-40B4-BE49-F238E27FC236}">
                  <a16:creationId xmlns:a16="http://schemas.microsoft.com/office/drawing/2014/main" id="{FD9597CE-FB58-477C-BA83-63DCE4D5B44E}"/>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40" name="Freeform 6">
              <a:extLst>
                <a:ext uri="{FF2B5EF4-FFF2-40B4-BE49-F238E27FC236}">
                  <a16:creationId xmlns:a16="http://schemas.microsoft.com/office/drawing/2014/main" id="{B324AF24-861B-4CFD-A8C3-33E57F11B175}"/>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41" name="Group 340">
            <a:extLst>
              <a:ext uri="{FF2B5EF4-FFF2-40B4-BE49-F238E27FC236}">
                <a16:creationId xmlns:a16="http://schemas.microsoft.com/office/drawing/2014/main" id="{014D9065-134F-42D0-B951-2F5FD09D8A97}"/>
              </a:ext>
            </a:extLst>
          </p:cNvPr>
          <p:cNvGrpSpPr>
            <a:grpSpLocks noChangeAspect="1"/>
          </p:cNvGrpSpPr>
          <p:nvPr/>
        </p:nvGrpSpPr>
        <p:grpSpPr>
          <a:xfrm>
            <a:off x="6436059" y="1739475"/>
            <a:ext cx="382683" cy="540000"/>
            <a:chOff x="7686078" y="2908848"/>
            <a:chExt cx="785798" cy="1108832"/>
          </a:xfrm>
        </p:grpSpPr>
        <p:sp>
          <p:nvSpPr>
            <p:cNvPr id="342" name="Freeform 5">
              <a:extLst>
                <a:ext uri="{FF2B5EF4-FFF2-40B4-BE49-F238E27FC236}">
                  <a16:creationId xmlns:a16="http://schemas.microsoft.com/office/drawing/2014/main" id="{EC18A5AA-66FD-4E40-AE0C-12DF1879DF6C}"/>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43" name="Freeform 6">
              <a:extLst>
                <a:ext uri="{FF2B5EF4-FFF2-40B4-BE49-F238E27FC236}">
                  <a16:creationId xmlns:a16="http://schemas.microsoft.com/office/drawing/2014/main" id="{9BF01204-5A05-48A7-B0D7-5EFFFAC97CC4}"/>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44" name="Group 343">
            <a:extLst>
              <a:ext uri="{FF2B5EF4-FFF2-40B4-BE49-F238E27FC236}">
                <a16:creationId xmlns:a16="http://schemas.microsoft.com/office/drawing/2014/main" id="{7A455847-A1D9-4D5C-87E1-50F30CE4059A}"/>
              </a:ext>
            </a:extLst>
          </p:cNvPr>
          <p:cNvGrpSpPr>
            <a:grpSpLocks noChangeAspect="1"/>
          </p:cNvGrpSpPr>
          <p:nvPr/>
        </p:nvGrpSpPr>
        <p:grpSpPr>
          <a:xfrm>
            <a:off x="7388703" y="2279475"/>
            <a:ext cx="382683" cy="540000"/>
            <a:chOff x="7686078" y="2908848"/>
            <a:chExt cx="785798" cy="1108832"/>
          </a:xfrm>
        </p:grpSpPr>
        <p:sp>
          <p:nvSpPr>
            <p:cNvPr id="345" name="Freeform 5">
              <a:extLst>
                <a:ext uri="{FF2B5EF4-FFF2-40B4-BE49-F238E27FC236}">
                  <a16:creationId xmlns:a16="http://schemas.microsoft.com/office/drawing/2014/main" id="{AA057C25-D2A9-4859-9F55-9AA46E9E5196}"/>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46" name="Freeform 6">
              <a:extLst>
                <a:ext uri="{FF2B5EF4-FFF2-40B4-BE49-F238E27FC236}">
                  <a16:creationId xmlns:a16="http://schemas.microsoft.com/office/drawing/2014/main" id="{A8A17AC1-9D41-443C-A5CC-AE910A69F76D}"/>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56" name="Group 355">
            <a:extLst>
              <a:ext uri="{FF2B5EF4-FFF2-40B4-BE49-F238E27FC236}">
                <a16:creationId xmlns:a16="http://schemas.microsoft.com/office/drawing/2014/main" id="{28D39CDD-D90A-4B0F-A64E-BA771297B0CA}"/>
              </a:ext>
            </a:extLst>
          </p:cNvPr>
          <p:cNvGrpSpPr>
            <a:grpSpLocks noChangeAspect="1"/>
          </p:cNvGrpSpPr>
          <p:nvPr/>
        </p:nvGrpSpPr>
        <p:grpSpPr>
          <a:xfrm>
            <a:off x="7429850" y="2966386"/>
            <a:ext cx="382683" cy="540000"/>
            <a:chOff x="7686078" y="2908848"/>
            <a:chExt cx="785798" cy="1108832"/>
          </a:xfrm>
        </p:grpSpPr>
        <p:sp>
          <p:nvSpPr>
            <p:cNvPr id="357" name="Freeform 5">
              <a:extLst>
                <a:ext uri="{FF2B5EF4-FFF2-40B4-BE49-F238E27FC236}">
                  <a16:creationId xmlns:a16="http://schemas.microsoft.com/office/drawing/2014/main" id="{BF3B054E-9BD4-4207-BFED-DC8591F5211C}"/>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58" name="Freeform 6">
              <a:extLst>
                <a:ext uri="{FF2B5EF4-FFF2-40B4-BE49-F238E27FC236}">
                  <a16:creationId xmlns:a16="http://schemas.microsoft.com/office/drawing/2014/main" id="{8CB4AB87-9AB6-47D1-A945-F16E8414CF5B}"/>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grpSp>
        <p:nvGrpSpPr>
          <p:cNvPr id="359" name="Group 358">
            <a:extLst>
              <a:ext uri="{FF2B5EF4-FFF2-40B4-BE49-F238E27FC236}">
                <a16:creationId xmlns:a16="http://schemas.microsoft.com/office/drawing/2014/main" id="{6CE4D9E6-8D94-4905-9C07-E03B1E486BFD}"/>
              </a:ext>
            </a:extLst>
          </p:cNvPr>
          <p:cNvGrpSpPr>
            <a:grpSpLocks noChangeAspect="1"/>
          </p:cNvGrpSpPr>
          <p:nvPr/>
        </p:nvGrpSpPr>
        <p:grpSpPr>
          <a:xfrm>
            <a:off x="7675715" y="2332151"/>
            <a:ext cx="382683" cy="540000"/>
            <a:chOff x="7686078" y="2908848"/>
            <a:chExt cx="785798" cy="1108832"/>
          </a:xfrm>
        </p:grpSpPr>
        <p:sp>
          <p:nvSpPr>
            <p:cNvPr id="360" name="Freeform 5">
              <a:extLst>
                <a:ext uri="{FF2B5EF4-FFF2-40B4-BE49-F238E27FC236}">
                  <a16:creationId xmlns:a16="http://schemas.microsoft.com/office/drawing/2014/main" id="{5BF5993A-7B05-4BFF-92EE-D302540F725B}"/>
                </a:ext>
              </a:extLst>
            </p:cNvPr>
            <p:cNvSpPr>
              <a:spLocks/>
            </p:cNvSpPr>
            <p:nvPr/>
          </p:nvSpPr>
          <p:spPr bwMode="auto">
            <a:xfrm>
              <a:off x="7686078" y="2908848"/>
              <a:ext cx="392899" cy="1108832"/>
            </a:xfrm>
            <a:custGeom>
              <a:avLst/>
              <a:gdLst>
                <a:gd name="T0" fmla="*/ 35 w 86"/>
                <a:gd name="T1" fmla="*/ 79 h 243"/>
                <a:gd name="T2" fmla="*/ 86 w 86"/>
                <a:gd name="T3" fmla="*/ 28 h 243"/>
                <a:gd name="T4" fmla="*/ 86 w 86"/>
                <a:gd name="T5" fmla="*/ 0 h 243"/>
                <a:gd name="T6" fmla="*/ 0 w 86"/>
                <a:gd name="T7" fmla="*/ 86 h 243"/>
                <a:gd name="T8" fmla="*/ 18 w 86"/>
                <a:gd name="T9" fmla="*/ 137 h 243"/>
                <a:gd name="T10" fmla="*/ 82 w 86"/>
                <a:gd name="T11" fmla="*/ 240 h 243"/>
                <a:gd name="T12" fmla="*/ 86 w 86"/>
                <a:gd name="T13" fmla="*/ 243 h 243"/>
                <a:gd name="T14" fmla="*/ 86 w 86"/>
                <a:gd name="T15" fmla="*/ 130 h 243"/>
                <a:gd name="T16" fmla="*/ 35 w 86"/>
                <a:gd name="T17" fmla="*/ 7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35" y="79"/>
                  </a:moveTo>
                  <a:cubicBezTo>
                    <a:pt x="35" y="51"/>
                    <a:pt x="58" y="28"/>
                    <a:pt x="86" y="28"/>
                  </a:cubicBezTo>
                  <a:cubicBezTo>
                    <a:pt x="86" y="0"/>
                    <a:pt x="86" y="0"/>
                    <a:pt x="86" y="0"/>
                  </a:cubicBezTo>
                  <a:cubicBezTo>
                    <a:pt x="39" y="0"/>
                    <a:pt x="0" y="38"/>
                    <a:pt x="0" y="86"/>
                  </a:cubicBezTo>
                  <a:cubicBezTo>
                    <a:pt x="0" y="105"/>
                    <a:pt x="7" y="123"/>
                    <a:pt x="18" y="137"/>
                  </a:cubicBezTo>
                  <a:cubicBezTo>
                    <a:pt x="18" y="138"/>
                    <a:pt x="82" y="240"/>
                    <a:pt x="82" y="240"/>
                  </a:cubicBezTo>
                  <a:cubicBezTo>
                    <a:pt x="83" y="242"/>
                    <a:pt x="84" y="243"/>
                    <a:pt x="86" y="243"/>
                  </a:cubicBezTo>
                  <a:cubicBezTo>
                    <a:pt x="86" y="130"/>
                    <a:pt x="86" y="130"/>
                    <a:pt x="86" y="130"/>
                  </a:cubicBezTo>
                  <a:cubicBezTo>
                    <a:pt x="58" y="130"/>
                    <a:pt x="35" y="107"/>
                    <a:pt x="35" y="7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sp>
          <p:nvSpPr>
            <p:cNvPr id="361" name="Freeform 6">
              <a:extLst>
                <a:ext uri="{FF2B5EF4-FFF2-40B4-BE49-F238E27FC236}">
                  <a16:creationId xmlns:a16="http://schemas.microsoft.com/office/drawing/2014/main" id="{8E2EA4B4-F7A5-46DD-8EC2-587ACD6E04AD}"/>
                </a:ext>
              </a:extLst>
            </p:cNvPr>
            <p:cNvSpPr>
              <a:spLocks/>
            </p:cNvSpPr>
            <p:nvPr/>
          </p:nvSpPr>
          <p:spPr bwMode="auto">
            <a:xfrm>
              <a:off x="8078977" y="2908848"/>
              <a:ext cx="392899" cy="1108832"/>
            </a:xfrm>
            <a:custGeom>
              <a:avLst/>
              <a:gdLst>
                <a:gd name="T0" fmla="*/ 0 w 86"/>
                <a:gd name="T1" fmla="*/ 0 h 243"/>
                <a:gd name="T2" fmla="*/ 0 w 86"/>
                <a:gd name="T3" fmla="*/ 28 h 243"/>
                <a:gd name="T4" fmla="*/ 51 w 86"/>
                <a:gd name="T5" fmla="*/ 79 h 243"/>
                <a:gd name="T6" fmla="*/ 0 w 86"/>
                <a:gd name="T7" fmla="*/ 130 h 243"/>
                <a:gd name="T8" fmla="*/ 0 w 86"/>
                <a:gd name="T9" fmla="*/ 243 h 243"/>
                <a:gd name="T10" fmla="*/ 5 w 86"/>
                <a:gd name="T11" fmla="*/ 240 h 243"/>
                <a:gd name="T12" fmla="*/ 69 w 86"/>
                <a:gd name="T13" fmla="*/ 137 h 243"/>
                <a:gd name="T14" fmla="*/ 86 w 86"/>
                <a:gd name="T15" fmla="*/ 86 h 243"/>
                <a:gd name="T16" fmla="*/ 0 w 86"/>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3">
                  <a:moveTo>
                    <a:pt x="0" y="0"/>
                  </a:moveTo>
                  <a:cubicBezTo>
                    <a:pt x="0" y="28"/>
                    <a:pt x="0" y="28"/>
                    <a:pt x="0" y="28"/>
                  </a:cubicBezTo>
                  <a:cubicBezTo>
                    <a:pt x="28" y="28"/>
                    <a:pt x="51" y="51"/>
                    <a:pt x="51" y="79"/>
                  </a:cubicBezTo>
                  <a:cubicBezTo>
                    <a:pt x="51" y="107"/>
                    <a:pt x="28" y="130"/>
                    <a:pt x="0" y="130"/>
                  </a:cubicBezTo>
                  <a:cubicBezTo>
                    <a:pt x="0" y="243"/>
                    <a:pt x="0" y="243"/>
                    <a:pt x="0" y="243"/>
                  </a:cubicBezTo>
                  <a:cubicBezTo>
                    <a:pt x="2" y="243"/>
                    <a:pt x="4" y="242"/>
                    <a:pt x="5" y="240"/>
                  </a:cubicBezTo>
                  <a:cubicBezTo>
                    <a:pt x="5" y="240"/>
                    <a:pt x="68" y="138"/>
                    <a:pt x="69" y="137"/>
                  </a:cubicBezTo>
                  <a:cubicBezTo>
                    <a:pt x="80" y="123"/>
                    <a:pt x="86" y="105"/>
                    <a:pt x="86" y="86"/>
                  </a:cubicBezTo>
                  <a:cubicBezTo>
                    <a:pt x="86" y="38"/>
                    <a:pt x="48" y="0"/>
                    <a:pt x="0"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l-PL" sz="1350" dirty="0">
                <a:latin typeface="Arial" panose="020B0604020202020204" pitchFamily="34" charset="0"/>
              </a:endParaRPr>
            </a:p>
          </p:txBody>
        </p:sp>
      </p:grpSp>
    </p:spTree>
    <p:extLst>
      <p:ext uri="{BB962C8B-B14F-4D97-AF65-F5344CB8AC3E}">
        <p14:creationId xmlns:p14="http://schemas.microsoft.com/office/powerpoint/2010/main" val="6846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Physical health project outcomes</a:t>
            </a:r>
          </a:p>
        </p:txBody>
      </p:sp>
      <p:graphicFrame>
        <p:nvGraphicFramePr>
          <p:cNvPr id="4" name="Content Placeholder 4">
            <a:extLst>
              <a:ext uri="{FF2B5EF4-FFF2-40B4-BE49-F238E27FC236}">
                <a16:creationId xmlns:a16="http://schemas.microsoft.com/office/drawing/2014/main" id="{413B1574-7D57-4DA7-9F8D-F333BA0F80D4}"/>
              </a:ext>
            </a:extLst>
          </p:cNvPr>
          <p:cNvGraphicFramePr>
            <a:graphicFrameLocks/>
          </p:cNvGraphicFramePr>
          <p:nvPr>
            <p:extLst>
              <p:ext uri="{D42A27DB-BD31-4B8C-83A1-F6EECF244321}">
                <p14:modId xmlns:p14="http://schemas.microsoft.com/office/powerpoint/2010/main" val="3492535099"/>
              </p:ext>
            </p:extLst>
          </p:nvPr>
        </p:nvGraphicFramePr>
        <p:xfrm>
          <a:off x="332580" y="905341"/>
          <a:ext cx="8479632" cy="4765950"/>
        </p:xfrm>
        <a:graphic>
          <a:graphicData uri="http://schemas.openxmlformats.org/drawingml/2006/table">
            <a:tbl>
              <a:tblPr bandRow="1">
                <a:tableStyleId>{ED083AE6-46FA-4A59-8FB0-9F97EB10719F}</a:tableStyleId>
              </a:tblPr>
              <a:tblGrid>
                <a:gridCol w="2042540">
                  <a:extLst>
                    <a:ext uri="{9D8B030D-6E8A-4147-A177-3AD203B41FA5}">
                      <a16:colId xmlns:a16="http://schemas.microsoft.com/office/drawing/2014/main" val="20000"/>
                    </a:ext>
                  </a:extLst>
                </a:gridCol>
                <a:gridCol w="3880300">
                  <a:extLst>
                    <a:ext uri="{9D8B030D-6E8A-4147-A177-3AD203B41FA5}">
                      <a16:colId xmlns:a16="http://schemas.microsoft.com/office/drawing/2014/main" val="20001"/>
                    </a:ext>
                  </a:extLst>
                </a:gridCol>
                <a:gridCol w="2556792">
                  <a:extLst>
                    <a:ext uri="{9D8B030D-6E8A-4147-A177-3AD203B41FA5}">
                      <a16:colId xmlns:a16="http://schemas.microsoft.com/office/drawing/2014/main" val="20002"/>
                    </a:ext>
                  </a:extLst>
                </a:gridCol>
              </a:tblGrid>
              <a:tr h="678307">
                <a:tc>
                  <a:txBody>
                    <a:bodyPr/>
                    <a:lstStyle/>
                    <a:p>
                      <a:pPr algn="ctr"/>
                      <a:r>
                        <a:rPr lang="en-AU" sz="1100" b="0" dirty="0">
                          <a:solidFill>
                            <a:srgbClr val="001E50"/>
                          </a:solidFill>
                        </a:rPr>
                        <a:t>SVHN, Mid-North</a:t>
                      </a:r>
                      <a:r>
                        <a:rPr lang="en-AU" sz="1100" b="0" baseline="0" dirty="0">
                          <a:solidFill>
                            <a:srgbClr val="001E50"/>
                          </a:solidFill>
                        </a:rPr>
                        <a:t> Coast </a:t>
                      </a:r>
                      <a:r>
                        <a:rPr lang="en-AU" sz="1100" b="0" dirty="0">
                          <a:solidFill>
                            <a:srgbClr val="001E50"/>
                          </a:solidFill>
                        </a:rPr>
                        <a:t>and Southern NSW</a:t>
                      </a:r>
                    </a:p>
                  </a:txBody>
                  <a:tcPr marL="47110" marR="47110" marT="23555" marB="23555" anchor="ctr"/>
                </a:tc>
                <a:tc>
                  <a:txBody>
                    <a:bodyPr/>
                    <a:lstStyle/>
                    <a:p>
                      <a:pPr algn="l"/>
                      <a:r>
                        <a:rPr lang="en-AU" sz="1100" b="0" dirty="0">
                          <a:solidFill>
                            <a:srgbClr val="001E50"/>
                          </a:solidFill>
                        </a:rPr>
                        <a:t>NEAMI physical health prompt</a:t>
                      </a:r>
                    </a:p>
                  </a:txBody>
                  <a:tcPr marL="47110" marR="47110" marT="23555" marB="23555" anchor="ctr"/>
                </a:tc>
                <a:tc>
                  <a:txBody>
                    <a:bodyPr/>
                    <a:lstStyle/>
                    <a:p>
                      <a:pPr algn="l"/>
                      <a:r>
                        <a:rPr lang="en-AU" sz="1100" b="1" dirty="0">
                          <a:solidFill>
                            <a:srgbClr val="001E50"/>
                          </a:solidFill>
                        </a:rPr>
                        <a:t>Tool is still being utilised and piloted across multiple LHDs.</a:t>
                      </a:r>
                    </a:p>
                  </a:txBody>
                  <a:tcPr marL="47110" marR="47110" marT="23555" marB="23555" anchor="ctr"/>
                </a:tc>
                <a:extLst>
                  <a:ext uri="{0D108BD9-81ED-4DB2-BD59-A6C34878D82A}">
                    <a16:rowId xmlns:a16="http://schemas.microsoft.com/office/drawing/2014/main" val="10000"/>
                  </a:ext>
                </a:extLst>
              </a:tr>
              <a:tr h="583949">
                <a:tc>
                  <a:txBody>
                    <a:bodyPr/>
                    <a:lstStyle/>
                    <a:p>
                      <a:pPr algn="ctr" fontAlgn="ctr"/>
                      <a:r>
                        <a:rPr lang="en-AU" sz="1100" b="0" u="none" strike="noStrike" dirty="0">
                          <a:solidFill>
                            <a:srgbClr val="001E50"/>
                          </a:solidFill>
                          <a:effectLst/>
                        </a:rPr>
                        <a:t>Nepean</a:t>
                      </a:r>
                      <a:r>
                        <a:rPr lang="en-AU" sz="1100" b="0" u="none" strike="noStrike" baseline="0" dirty="0">
                          <a:solidFill>
                            <a:srgbClr val="001E50"/>
                          </a:solidFill>
                          <a:effectLst/>
                        </a:rPr>
                        <a:t> Blue Mountains</a:t>
                      </a:r>
                      <a:r>
                        <a:rPr lang="en-AU" sz="1100" b="0" u="none" strike="noStrike" dirty="0">
                          <a:solidFill>
                            <a:srgbClr val="001E50"/>
                          </a:solidFill>
                          <a:effectLst/>
                        </a:rPr>
                        <a:t> 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Flourish physical health prompt</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Pilot is ongoing,</a:t>
                      </a:r>
                      <a:r>
                        <a:rPr lang="en-AU" sz="1100" b="1" i="0" u="none" strike="noStrike" baseline="0" dirty="0">
                          <a:solidFill>
                            <a:srgbClr val="001E50"/>
                          </a:solidFill>
                          <a:effectLst/>
                          <a:latin typeface="Calibri" panose="020F0502020204030204" pitchFamily="34" charset="0"/>
                        </a:rPr>
                        <a:t> successful in initiating conversations</a:t>
                      </a:r>
                      <a:endParaRPr lang="en-AU" sz="1100" b="1" i="0" u="none" strike="noStrike" dirty="0">
                        <a:solidFill>
                          <a:srgbClr val="001E50"/>
                        </a:solidFill>
                        <a:effectLst/>
                        <a:latin typeface="Calibri" panose="020F0502020204030204" pitchFamily="34" charset="0"/>
                      </a:endParaRPr>
                    </a:p>
                  </a:txBody>
                  <a:tcPr marL="4907" marR="4907" marT="4907" marB="0" anchor="ctr"/>
                </a:tc>
                <a:extLst>
                  <a:ext uri="{0D108BD9-81ED-4DB2-BD59-A6C34878D82A}">
                    <a16:rowId xmlns:a16="http://schemas.microsoft.com/office/drawing/2014/main" val="10001"/>
                  </a:ext>
                </a:extLst>
              </a:tr>
              <a:tr h="583949">
                <a:tc>
                  <a:txBody>
                    <a:bodyPr/>
                    <a:lstStyle/>
                    <a:p>
                      <a:pPr algn="ctr" fontAlgn="ctr"/>
                      <a:r>
                        <a:rPr lang="en-AU" sz="1100" b="0" u="none" strike="noStrike" dirty="0">
                          <a:solidFill>
                            <a:srgbClr val="001E50"/>
                          </a:solidFill>
                          <a:effectLst/>
                        </a:rPr>
                        <a:t>South</a:t>
                      </a:r>
                      <a:r>
                        <a:rPr lang="en-AU" sz="1100" b="0" u="none" strike="noStrike" baseline="0" dirty="0">
                          <a:solidFill>
                            <a:srgbClr val="001E50"/>
                          </a:solidFill>
                          <a:effectLst/>
                        </a:rPr>
                        <a:t> Western Sydney</a:t>
                      </a:r>
                      <a:r>
                        <a:rPr lang="en-AU" sz="1100" b="0" u="none" strike="noStrike" dirty="0">
                          <a:solidFill>
                            <a:srgbClr val="001E50"/>
                          </a:solidFill>
                          <a:effectLst/>
                        </a:rPr>
                        <a:t> 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LIVE WELL: empowering positive lifestyle change in consumers</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A suite of education modules designed to empower consumers have been developed and rolled out across the LHD </a:t>
                      </a:r>
                    </a:p>
                  </a:txBody>
                  <a:tcPr marL="4907" marR="4907" marT="4907" marB="0" anchor="ctr"/>
                </a:tc>
                <a:extLst>
                  <a:ext uri="{0D108BD9-81ED-4DB2-BD59-A6C34878D82A}">
                    <a16:rowId xmlns:a16="http://schemas.microsoft.com/office/drawing/2014/main" val="10002"/>
                  </a:ext>
                </a:extLst>
              </a:tr>
              <a:tr h="583949">
                <a:tc>
                  <a:txBody>
                    <a:bodyPr/>
                    <a:lstStyle/>
                    <a:p>
                      <a:pPr algn="ctr" fontAlgn="ctr"/>
                      <a:r>
                        <a:rPr lang="en-AU" sz="1100" b="0" u="none" strike="noStrike" dirty="0">
                          <a:solidFill>
                            <a:srgbClr val="001E50"/>
                          </a:solidFill>
                          <a:effectLst/>
                        </a:rPr>
                        <a:t>Western</a:t>
                      </a:r>
                      <a:r>
                        <a:rPr lang="en-AU" sz="1100" b="0" u="none" strike="noStrike" baseline="0" dirty="0">
                          <a:solidFill>
                            <a:srgbClr val="001E50"/>
                          </a:solidFill>
                          <a:effectLst/>
                        </a:rPr>
                        <a:t> NSW </a:t>
                      </a:r>
                      <a:r>
                        <a:rPr lang="en-AU" sz="1100" b="0" u="none" strike="noStrike" dirty="0">
                          <a:solidFill>
                            <a:srgbClr val="001E50"/>
                          </a:solidFill>
                          <a:effectLst/>
                        </a:rPr>
                        <a:t>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Fit for your Life: Redefining Mental Health Treatment in rural Australia</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Pilot was a success and</a:t>
                      </a:r>
                      <a:r>
                        <a:rPr lang="en-AU" sz="1100" b="1" i="0" u="none" strike="noStrike" baseline="0" dirty="0">
                          <a:solidFill>
                            <a:srgbClr val="001E50"/>
                          </a:solidFill>
                          <a:effectLst/>
                          <a:latin typeface="Calibri" panose="020F0502020204030204" pitchFamily="34" charset="0"/>
                        </a:rPr>
                        <a:t> project has progressed to publication</a:t>
                      </a:r>
                      <a:endParaRPr lang="en-AU" sz="1100" b="1" i="0" u="none" strike="noStrike" dirty="0">
                        <a:solidFill>
                          <a:srgbClr val="001E50"/>
                        </a:solidFill>
                        <a:effectLst/>
                        <a:latin typeface="Calibri" panose="020F0502020204030204" pitchFamily="34" charset="0"/>
                      </a:endParaRPr>
                    </a:p>
                  </a:txBody>
                  <a:tcPr marL="4907" marR="4907" marT="4907" marB="0" anchor="ctr"/>
                </a:tc>
                <a:extLst>
                  <a:ext uri="{0D108BD9-81ED-4DB2-BD59-A6C34878D82A}">
                    <a16:rowId xmlns:a16="http://schemas.microsoft.com/office/drawing/2014/main" val="10003"/>
                  </a:ext>
                </a:extLst>
              </a:tr>
              <a:tr h="583949">
                <a:tc>
                  <a:txBody>
                    <a:bodyPr/>
                    <a:lstStyle/>
                    <a:p>
                      <a:pPr algn="ctr" fontAlgn="ctr"/>
                      <a:r>
                        <a:rPr lang="en-AU" sz="1100" b="0" u="none" strike="noStrike" dirty="0">
                          <a:solidFill>
                            <a:srgbClr val="001E50"/>
                          </a:solidFill>
                          <a:effectLst/>
                        </a:rPr>
                        <a:t>Northern</a:t>
                      </a:r>
                      <a:r>
                        <a:rPr lang="en-AU" sz="1100" b="0" u="none" strike="noStrike" baseline="0" dirty="0">
                          <a:solidFill>
                            <a:srgbClr val="001E50"/>
                          </a:solidFill>
                          <a:effectLst/>
                        </a:rPr>
                        <a:t> Sydney</a:t>
                      </a:r>
                      <a:r>
                        <a:rPr lang="en-AU" sz="1100" b="0" u="none" strike="noStrike" dirty="0">
                          <a:solidFill>
                            <a:srgbClr val="001E50"/>
                          </a:solidFill>
                          <a:effectLst/>
                        </a:rPr>
                        <a:t> 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Screening of comorbidity in the older mental health consumer</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Sustained change in LHD</a:t>
                      </a:r>
                      <a:r>
                        <a:rPr lang="en-AU" sz="1100" b="1" i="0" u="none" strike="noStrike" baseline="0" dirty="0">
                          <a:solidFill>
                            <a:srgbClr val="001E50"/>
                          </a:solidFill>
                          <a:effectLst/>
                          <a:latin typeface="Calibri" panose="020F0502020204030204" pitchFamily="34" charset="0"/>
                        </a:rPr>
                        <a:t> screening processes &gt;75% of consumers</a:t>
                      </a:r>
                      <a:endParaRPr lang="en-AU" sz="1100" b="1" i="0" u="none" strike="noStrike" dirty="0">
                        <a:solidFill>
                          <a:srgbClr val="001E50"/>
                        </a:solidFill>
                        <a:effectLst/>
                        <a:latin typeface="Calibri" panose="020F0502020204030204" pitchFamily="34" charset="0"/>
                      </a:endParaRPr>
                    </a:p>
                  </a:txBody>
                  <a:tcPr marL="4907" marR="4907" marT="4907" marB="0" anchor="ctr"/>
                </a:tc>
                <a:extLst>
                  <a:ext uri="{0D108BD9-81ED-4DB2-BD59-A6C34878D82A}">
                    <a16:rowId xmlns:a16="http://schemas.microsoft.com/office/drawing/2014/main" val="10004"/>
                  </a:ext>
                </a:extLst>
              </a:tr>
              <a:tr h="583949">
                <a:tc>
                  <a:txBody>
                    <a:bodyPr/>
                    <a:lstStyle/>
                    <a:p>
                      <a:pPr algn="ctr" fontAlgn="ctr"/>
                      <a:r>
                        <a:rPr lang="en-AU" sz="1100" b="0" u="none" strike="noStrike" dirty="0">
                          <a:solidFill>
                            <a:srgbClr val="001E50"/>
                          </a:solidFill>
                          <a:effectLst/>
                        </a:rPr>
                        <a:t>Western</a:t>
                      </a:r>
                      <a:r>
                        <a:rPr lang="en-AU" sz="1100" b="0" u="none" strike="noStrike" baseline="0" dirty="0">
                          <a:solidFill>
                            <a:srgbClr val="001E50"/>
                          </a:solidFill>
                          <a:effectLst/>
                        </a:rPr>
                        <a:t> Sydney</a:t>
                      </a:r>
                      <a:r>
                        <a:rPr lang="en-AU" sz="1100" b="0" u="none" strike="noStrike" dirty="0">
                          <a:solidFill>
                            <a:srgbClr val="001E50"/>
                          </a:solidFill>
                          <a:effectLst/>
                        </a:rPr>
                        <a:t> 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Exercise a key determinants of holistic health improvement program pilot testing initiative</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Pilot</a:t>
                      </a:r>
                      <a:r>
                        <a:rPr lang="en-AU" sz="1100" b="1" i="0" u="none" strike="noStrike" baseline="0" dirty="0">
                          <a:solidFill>
                            <a:srgbClr val="001E50"/>
                          </a:solidFill>
                          <a:effectLst/>
                          <a:latin typeface="Calibri" panose="020F0502020204030204" pitchFamily="34" charset="0"/>
                        </a:rPr>
                        <a:t> was a success with ongoing OPMH group programs planed</a:t>
                      </a:r>
                      <a:endParaRPr lang="en-AU" sz="1100" b="1" i="0" u="none" strike="noStrike" dirty="0">
                        <a:solidFill>
                          <a:srgbClr val="001E50"/>
                        </a:solidFill>
                        <a:effectLst/>
                        <a:latin typeface="Calibri" panose="020F0502020204030204" pitchFamily="34" charset="0"/>
                      </a:endParaRPr>
                    </a:p>
                  </a:txBody>
                  <a:tcPr marL="4907" marR="4907" marT="4907" marB="0" anchor="ctr"/>
                </a:tc>
                <a:extLst>
                  <a:ext uri="{0D108BD9-81ED-4DB2-BD59-A6C34878D82A}">
                    <a16:rowId xmlns:a16="http://schemas.microsoft.com/office/drawing/2014/main" val="10006"/>
                  </a:ext>
                </a:extLst>
              </a:tr>
              <a:tr h="583949">
                <a:tc>
                  <a:txBody>
                    <a:bodyPr/>
                    <a:lstStyle/>
                    <a:p>
                      <a:pPr algn="ctr" fontAlgn="ctr"/>
                      <a:r>
                        <a:rPr lang="en-AU" sz="1100" b="0" u="none" strike="noStrike" dirty="0">
                          <a:solidFill>
                            <a:srgbClr val="001E50"/>
                          </a:solidFill>
                          <a:effectLst/>
                        </a:rPr>
                        <a:t>South</a:t>
                      </a:r>
                      <a:r>
                        <a:rPr lang="en-AU" sz="1100" b="0" u="none" strike="noStrike" baseline="0" dirty="0">
                          <a:solidFill>
                            <a:srgbClr val="001E50"/>
                          </a:solidFill>
                          <a:effectLst/>
                        </a:rPr>
                        <a:t> Eastern Sydney</a:t>
                      </a:r>
                      <a:r>
                        <a:rPr lang="en-AU" sz="1100" b="0" u="none" strike="noStrike" dirty="0">
                          <a:solidFill>
                            <a:srgbClr val="001E50"/>
                          </a:solidFill>
                          <a:effectLst/>
                        </a:rPr>
                        <a:t> LHD</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err="1">
                          <a:solidFill>
                            <a:srgbClr val="001E50"/>
                          </a:solidFill>
                          <a:effectLst/>
                        </a:rPr>
                        <a:t>OPtiMHise</a:t>
                      </a:r>
                      <a:r>
                        <a:rPr lang="en-AU" sz="1100" b="0" u="none" strike="noStrike" dirty="0">
                          <a:solidFill>
                            <a:srgbClr val="001E50"/>
                          </a:solidFill>
                          <a:effectLst/>
                        </a:rPr>
                        <a:t>:  Optimising the health and lifestyle factors of consumers accessing the Older People’s Mental Health Service</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Developed a screening tool and health pathways to support consumers on most commonly identified issues</a:t>
                      </a:r>
                    </a:p>
                  </a:txBody>
                  <a:tcPr marL="4907" marR="4907" marT="4907" marB="0" anchor="ctr"/>
                </a:tc>
                <a:extLst>
                  <a:ext uri="{0D108BD9-81ED-4DB2-BD59-A6C34878D82A}">
                    <a16:rowId xmlns:a16="http://schemas.microsoft.com/office/drawing/2014/main" val="10007"/>
                  </a:ext>
                </a:extLst>
              </a:tr>
              <a:tr h="583949">
                <a:tc>
                  <a:txBody>
                    <a:bodyPr/>
                    <a:lstStyle/>
                    <a:p>
                      <a:pPr algn="ctr" fontAlgn="ctr"/>
                      <a:r>
                        <a:rPr lang="en-AU" sz="1100" b="0" u="none" strike="noStrike" dirty="0">
                          <a:solidFill>
                            <a:srgbClr val="001E50"/>
                          </a:solidFill>
                          <a:effectLst/>
                        </a:rPr>
                        <a:t>Illawarra</a:t>
                      </a:r>
                      <a:r>
                        <a:rPr lang="en-AU" sz="1100" b="0" u="none" strike="noStrike" baseline="0" dirty="0">
                          <a:solidFill>
                            <a:srgbClr val="001E50"/>
                          </a:solidFill>
                          <a:effectLst/>
                        </a:rPr>
                        <a:t> Shoalhaven</a:t>
                      </a:r>
                      <a:r>
                        <a:rPr lang="en-AU" sz="1100" b="0" u="none" strike="noStrike" dirty="0">
                          <a:solidFill>
                            <a:srgbClr val="001E50"/>
                          </a:solidFill>
                          <a:effectLst/>
                        </a:rPr>
                        <a:t> LHD </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0" u="none" strike="noStrike" dirty="0">
                          <a:solidFill>
                            <a:srgbClr val="001E50"/>
                          </a:solidFill>
                          <a:effectLst/>
                        </a:rPr>
                        <a:t>Manage My Health: a coaching approach to assist older mental health consumers to better manage their own physical health needs</a:t>
                      </a:r>
                      <a:endParaRPr lang="en-AU" sz="1100" b="0" i="0" u="none" strike="noStrike" dirty="0">
                        <a:solidFill>
                          <a:srgbClr val="001E50"/>
                        </a:solidFill>
                        <a:effectLst/>
                        <a:latin typeface="Calibri" panose="020F0502020204030204" pitchFamily="34" charset="0"/>
                      </a:endParaRPr>
                    </a:p>
                  </a:txBody>
                  <a:tcPr marL="4907" marR="4907" marT="4907" marB="0" anchor="ctr"/>
                </a:tc>
                <a:tc>
                  <a:txBody>
                    <a:bodyPr/>
                    <a:lstStyle/>
                    <a:p>
                      <a:pPr algn="l" fontAlgn="ctr"/>
                      <a:r>
                        <a:rPr lang="en-AU" sz="1100" b="1" i="0" u="none" strike="noStrike" dirty="0">
                          <a:solidFill>
                            <a:srgbClr val="001E50"/>
                          </a:solidFill>
                          <a:effectLst/>
                          <a:latin typeface="Calibri" panose="020F0502020204030204" pitchFamily="34" charset="0"/>
                        </a:rPr>
                        <a:t>A co-design</a:t>
                      </a:r>
                      <a:r>
                        <a:rPr lang="en-AU" sz="1100" b="1" i="0" u="none" strike="noStrike" baseline="0" dirty="0">
                          <a:solidFill>
                            <a:srgbClr val="001E50"/>
                          </a:solidFill>
                          <a:effectLst/>
                          <a:latin typeface="Calibri" panose="020F0502020204030204" pitchFamily="34" charset="0"/>
                        </a:rPr>
                        <a:t> consumer coaching model has been adopted by the LHD for OPMH services</a:t>
                      </a:r>
                      <a:endParaRPr lang="en-AU" sz="1100" b="1" i="0" u="none" strike="noStrike" dirty="0">
                        <a:solidFill>
                          <a:srgbClr val="001E50"/>
                        </a:solidFill>
                        <a:effectLst/>
                        <a:latin typeface="Calibri" panose="020F0502020204030204" pitchFamily="34" charset="0"/>
                      </a:endParaRPr>
                    </a:p>
                  </a:txBody>
                  <a:tcPr marL="4907" marR="4907" marT="4907"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5517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163E7C22-CE83-4E30-A79D-1C1BB1E3F409}"/>
              </a:ext>
            </a:extLst>
          </p:cNvPr>
          <p:cNvSpPr>
            <a:spLocks noGrp="1" noChangeArrowheads="1"/>
          </p:cNvSpPr>
          <p:nvPr>
            <p:ph type="title"/>
          </p:nvPr>
        </p:nvSpPr>
        <p:spPr>
          <a:xfrm>
            <a:off x="111110" y="0"/>
            <a:ext cx="9161912" cy="765732"/>
          </a:xfrm>
        </p:spPr>
        <p:txBody>
          <a:bodyPr/>
          <a:lstStyle/>
          <a:p>
            <a:pPr eaLnBrk="1" hangingPunct="1"/>
            <a:r>
              <a:rPr lang="en-US" altLang="en-US" sz="3600" dirty="0"/>
              <a:t>P</a:t>
            </a:r>
            <a:r>
              <a:rPr lang="en-AU" altLang="en-US" sz="3600" dirty="0" err="1"/>
              <a:t>athways</a:t>
            </a:r>
            <a:r>
              <a:rPr lang="en-AU" altLang="en-US" sz="3600" dirty="0"/>
              <a:t> to Community Living</a:t>
            </a:r>
          </a:p>
        </p:txBody>
      </p:sp>
      <p:sp>
        <p:nvSpPr>
          <p:cNvPr id="6" name="Right Arrow 5">
            <a:extLst>
              <a:ext uri="{FF2B5EF4-FFF2-40B4-BE49-F238E27FC236}">
                <a16:creationId xmlns:a16="http://schemas.microsoft.com/office/drawing/2014/main" id="{54B5C8FF-1363-420A-86E1-2923247DB5E8}"/>
              </a:ext>
            </a:extLst>
          </p:cNvPr>
          <p:cNvSpPr/>
          <p:nvPr/>
        </p:nvSpPr>
        <p:spPr bwMode="auto">
          <a:xfrm>
            <a:off x="2287400" y="2972248"/>
            <a:ext cx="381186" cy="152811"/>
          </a:xfrm>
          <a:prstGeom prst="rightArrow">
            <a:avLst/>
          </a:prstGeom>
          <a:noFill/>
          <a:ln w="9525" cap="flat" cmpd="sng" algn="ctr">
            <a:noFill/>
            <a:prstDash val="solid"/>
            <a:round/>
            <a:headEnd type="none" w="sm" len="sm"/>
            <a:tailEnd type="none" w="sm" len="sm"/>
          </a:ln>
          <a:effectLst/>
        </p:spPr>
        <p:txBody>
          <a:bodyPr lIns="96717" tIns="48358" rIns="96717" bIns="48358"/>
          <a:lstStyle/>
          <a:p>
            <a:pPr>
              <a:defRPr/>
            </a:pPr>
            <a:endParaRPr lang="en-AU" sz="1904">
              <a:solidFill>
                <a:srgbClr val="FFFFFF"/>
              </a:solidFill>
              <a:latin typeface="Times New Roman" pitchFamily="20" charset="0"/>
            </a:endParaRPr>
          </a:p>
        </p:txBody>
      </p:sp>
      <p:sp>
        <p:nvSpPr>
          <p:cNvPr id="2" name="5-Point Star 1">
            <a:extLst>
              <a:ext uri="{FF2B5EF4-FFF2-40B4-BE49-F238E27FC236}">
                <a16:creationId xmlns:a16="http://schemas.microsoft.com/office/drawing/2014/main" id="{9F7C50EB-5255-49E6-B4D4-902F9A188F62}"/>
              </a:ext>
            </a:extLst>
          </p:cNvPr>
          <p:cNvSpPr/>
          <p:nvPr/>
        </p:nvSpPr>
        <p:spPr bwMode="auto">
          <a:xfrm>
            <a:off x="1677837" y="1719538"/>
            <a:ext cx="967240" cy="967240"/>
          </a:xfrm>
          <a:prstGeom prst="star5">
            <a:avLst/>
          </a:prstGeom>
          <a:noFill/>
          <a:ln w="9525" cap="flat" cmpd="sng" algn="ctr">
            <a:noFill/>
            <a:prstDash val="solid"/>
            <a:round/>
            <a:headEnd type="none" w="sm" len="sm"/>
            <a:tailEnd type="none" w="sm" len="sm"/>
          </a:ln>
          <a:effectLst/>
        </p:spPr>
        <p:txBody>
          <a:bodyPr/>
          <a:lstStyle/>
          <a:p>
            <a:pPr>
              <a:defRPr/>
            </a:pPr>
            <a:endParaRPr lang="en-AU" sz="1904">
              <a:latin typeface="Times New Roman" pitchFamily="20" charset="0"/>
            </a:endParaRPr>
          </a:p>
        </p:txBody>
      </p:sp>
      <p:sp>
        <p:nvSpPr>
          <p:cNvPr id="3" name="5-Point Star 2">
            <a:extLst>
              <a:ext uri="{FF2B5EF4-FFF2-40B4-BE49-F238E27FC236}">
                <a16:creationId xmlns:a16="http://schemas.microsoft.com/office/drawing/2014/main" id="{CDEE3E04-5401-4EBF-84C1-7A1723120342}"/>
              </a:ext>
            </a:extLst>
          </p:cNvPr>
          <p:cNvSpPr/>
          <p:nvPr/>
        </p:nvSpPr>
        <p:spPr bwMode="auto">
          <a:xfrm>
            <a:off x="1143840" y="1719538"/>
            <a:ext cx="967240" cy="967240"/>
          </a:xfrm>
          <a:prstGeom prst="star5">
            <a:avLst>
              <a:gd name="adj" fmla="val 23809"/>
              <a:gd name="hf" fmla="val 105146"/>
              <a:gd name="vf" fmla="val 110557"/>
            </a:avLst>
          </a:prstGeom>
          <a:noFill/>
          <a:ln w="9525" cap="flat" cmpd="sng" algn="ctr">
            <a:noFill/>
            <a:prstDash val="solid"/>
            <a:round/>
            <a:headEnd type="none" w="sm" len="sm"/>
            <a:tailEnd type="none" w="sm" len="sm"/>
          </a:ln>
          <a:effectLst/>
        </p:spPr>
        <p:txBody>
          <a:bodyPr/>
          <a:lstStyle/>
          <a:p>
            <a:pPr>
              <a:defRPr/>
            </a:pPr>
            <a:endParaRPr lang="en-AU" sz="1904">
              <a:latin typeface="Times New Roman" pitchFamily="20" charset="0"/>
            </a:endParaRPr>
          </a:p>
        </p:txBody>
      </p:sp>
      <p:sp>
        <p:nvSpPr>
          <p:cNvPr id="4" name="5-Point Star 3">
            <a:extLst>
              <a:ext uri="{FF2B5EF4-FFF2-40B4-BE49-F238E27FC236}">
                <a16:creationId xmlns:a16="http://schemas.microsoft.com/office/drawing/2014/main" id="{985531D8-1151-4125-A615-2E6CE7A544CC}"/>
              </a:ext>
            </a:extLst>
          </p:cNvPr>
          <p:cNvSpPr/>
          <p:nvPr/>
        </p:nvSpPr>
        <p:spPr bwMode="auto">
          <a:xfrm>
            <a:off x="1143840" y="1828689"/>
            <a:ext cx="967240" cy="967240"/>
          </a:xfrm>
          <a:prstGeom prst="star5">
            <a:avLst>
              <a:gd name="adj" fmla="val 22867"/>
              <a:gd name="hf" fmla="val 105146"/>
              <a:gd name="vf" fmla="val 110557"/>
            </a:avLst>
          </a:prstGeom>
          <a:noFill/>
          <a:ln w="9525" cap="flat" cmpd="sng" algn="ctr">
            <a:noFill/>
            <a:prstDash val="solid"/>
            <a:round/>
            <a:headEnd type="none" w="sm" len="sm"/>
            <a:tailEnd type="none" w="sm" len="sm"/>
          </a:ln>
          <a:effectLst/>
        </p:spPr>
        <p:txBody>
          <a:bodyPr/>
          <a:lstStyle/>
          <a:p>
            <a:pPr>
              <a:defRPr/>
            </a:pPr>
            <a:endParaRPr lang="en-AU" sz="1904">
              <a:latin typeface="Times New Roman" pitchFamily="20" charset="0"/>
            </a:endParaRPr>
          </a:p>
        </p:txBody>
      </p:sp>
      <p:pic>
        <p:nvPicPr>
          <p:cNvPr id="21512" name="Picture 17">
            <a:extLst>
              <a:ext uri="{FF2B5EF4-FFF2-40B4-BE49-F238E27FC236}">
                <a16:creationId xmlns:a16="http://schemas.microsoft.com/office/drawing/2014/main" id="{476592E4-776F-4EF2-B92C-8E242F7E9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460" y="862430"/>
            <a:ext cx="5931062" cy="564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32186" y="365125"/>
            <a:ext cx="2006977" cy="1495573"/>
          </a:xfrm>
        </p:spPr>
        <p:txBody>
          <a:bodyPr/>
          <a:lstStyle/>
          <a:p>
            <a:r>
              <a:rPr lang="en-US" dirty="0"/>
              <a:t>The target group: Stage One</a:t>
            </a:r>
            <a:endParaRPr lang="en-AU" dirty="0"/>
          </a:p>
        </p:txBody>
      </p:sp>
      <p:pic>
        <p:nvPicPr>
          <p:cNvPr id="5" name="Picture 4"/>
          <p:cNvPicPr/>
          <p:nvPr/>
        </p:nvPicPr>
        <p:blipFill>
          <a:blip r:embed="rId3"/>
          <a:stretch>
            <a:fillRect/>
          </a:stretch>
        </p:blipFill>
        <p:spPr>
          <a:xfrm>
            <a:off x="3276631" y="283158"/>
            <a:ext cx="5867369" cy="6574842"/>
          </a:xfrm>
          <a:prstGeom prst="rect">
            <a:avLst/>
          </a:prstGeom>
          <a:ln>
            <a:noFill/>
          </a:ln>
        </p:spPr>
      </p:pic>
      <p:sp>
        <p:nvSpPr>
          <p:cNvPr id="3" name="TextBox 2"/>
          <p:cNvSpPr txBox="1"/>
          <p:nvPr/>
        </p:nvSpPr>
        <p:spPr>
          <a:xfrm>
            <a:off x="332186" y="1760706"/>
            <a:ext cx="2556929" cy="3998068"/>
          </a:xfrm>
          <a:prstGeom prst="rect">
            <a:avLst/>
          </a:prstGeom>
          <a:noFill/>
        </p:spPr>
        <p:txBody>
          <a:bodyPr wrap="square" lIns="0" tIns="0" rIns="0" bIns="0" rtlCol="0">
            <a:noAutofit/>
          </a:bodyPr>
          <a:lstStyle/>
          <a:p>
            <a:pPr marL="285750" indent="-285750">
              <a:spcAft>
                <a:spcPts val="600"/>
              </a:spcAft>
              <a:buFont typeface="Wingdings" panose="05000000000000000000" pitchFamily="2" charset="2"/>
              <a:buChar char="Ø"/>
            </a:pPr>
            <a:r>
              <a:rPr lang="en-AU" sz="1600" dirty="0"/>
              <a:t>People with complex mental health needs (including SPMI and severe behavioural &amp; psychological symptoms of dementia) and aged care needs</a:t>
            </a:r>
          </a:p>
          <a:p>
            <a:pPr marL="285750" indent="-285750">
              <a:buFont typeface="Wingdings" panose="05000000000000000000" pitchFamily="2" charset="2"/>
              <a:buChar char="Ø"/>
            </a:pPr>
            <a:r>
              <a:rPr lang="en-AU" sz="1600" dirty="0"/>
              <a:t>Includes people over 65 years and people under 65 years with early ageing issues</a:t>
            </a:r>
          </a:p>
          <a:p>
            <a:endParaRPr lang="en-AU" sz="1600" dirty="0"/>
          </a:p>
          <a:p>
            <a:r>
              <a:rPr lang="en-AU" sz="1400" dirty="0"/>
              <a:t>Stage Two is for people 18 years upwards with SPMI and complex needs, without ageing issues</a:t>
            </a:r>
          </a:p>
          <a:p>
            <a:endParaRPr lang="en-AU" sz="1600" dirty="0"/>
          </a:p>
        </p:txBody>
      </p:sp>
    </p:spTree>
    <p:extLst>
      <p:ext uri="{BB962C8B-B14F-4D97-AF65-F5344CB8AC3E}">
        <p14:creationId xmlns:p14="http://schemas.microsoft.com/office/powerpoint/2010/main" val="39632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p:txBody>
          <a:bodyPr/>
          <a:lstStyle/>
          <a:p>
            <a:r>
              <a:rPr lang="en-US" dirty="0"/>
              <a:t>Key drivers and enablers 2014 onwards</a:t>
            </a:r>
            <a:endParaRPr lang="en-AU" dirty="0"/>
          </a:p>
        </p:txBody>
      </p:sp>
      <p:sp>
        <p:nvSpPr>
          <p:cNvPr id="3" name="Content Placeholder 2">
            <a:extLst>
              <a:ext uri="{FF2B5EF4-FFF2-40B4-BE49-F238E27FC236}">
                <a16:creationId xmlns:a16="http://schemas.microsoft.com/office/drawing/2014/main" id="{C424A389-F6B6-4FC9-8611-2E719046E5F0}"/>
              </a:ext>
            </a:extLst>
          </p:cNvPr>
          <p:cNvSpPr>
            <a:spLocks noGrp="1"/>
          </p:cNvSpPr>
          <p:nvPr>
            <p:ph idx="1"/>
          </p:nvPr>
        </p:nvSpPr>
        <p:spPr>
          <a:xfrm>
            <a:off x="332294" y="905436"/>
            <a:ext cx="8737278" cy="4920689"/>
          </a:xfrm>
        </p:spPr>
        <p:txBody>
          <a:bodyPr/>
          <a:lstStyle/>
          <a:p>
            <a:pPr lvl="0" defTabSz="1080000">
              <a:spcAft>
                <a:spcPts val="600"/>
              </a:spcAft>
              <a:buClr>
                <a:srgbClr val="002664"/>
              </a:buClr>
            </a:pPr>
            <a:r>
              <a:rPr lang="en-US" sz="1800" dirty="0">
                <a:solidFill>
                  <a:srgbClr val="262626"/>
                </a:solidFill>
              </a:rPr>
              <a:t>Key </a:t>
            </a:r>
            <a:r>
              <a:rPr lang="en-US" sz="1800" b="1" dirty="0">
                <a:solidFill>
                  <a:srgbClr val="262626"/>
                </a:solidFill>
              </a:rPr>
              <a:t>recommendation of </a:t>
            </a:r>
            <a:r>
              <a:rPr lang="en-US" sz="1800" b="1" i="1" dirty="0">
                <a:solidFill>
                  <a:srgbClr val="262626"/>
                </a:solidFill>
              </a:rPr>
              <a:t>Living Well </a:t>
            </a:r>
            <a:r>
              <a:rPr lang="en-US" sz="1800" b="1" dirty="0">
                <a:solidFill>
                  <a:srgbClr val="262626"/>
                </a:solidFill>
              </a:rPr>
              <a:t>report </a:t>
            </a:r>
            <a:r>
              <a:rPr lang="en-US" sz="1800" dirty="0">
                <a:solidFill>
                  <a:srgbClr val="262626"/>
                </a:solidFill>
              </a:rPr>
              <a:t>(MH Commission of NSW) and recognition of complex needs of people with severe and persistent mental illness (SPMI) experiencing long hospital stays – small but significant population</a:t>
            </a:r>
          </a:p>
          <a:p>
            <a:pPr lvl="0" defTabSz="1080000">
              <a:spcAft>
                <a:spcPts val="600"/>
              </a:spcAft>
              <a:buClr>
                <a:srgbClr val="002664"/>
              </a:buClr>
            </a:pPr>
            <a:r>
              <a:rPr lang="en-US" sz="1800" b="1" dirty="0">
                <a:solidFill>
                  <a:srgbClr val="262626"/>
                </a:solidFill>
              </a:rPr>
              <a:t>Strong evidence </a:t>
            </a:r>
            <a:r>
              <a:rPr lang="en-US" sz="1800" dirty="0">
                <a:solidFill>
                  <a:srgbClr val="262626"/>
                </a:solidFill>
              </a:rPr>
              <a:t>that these people experience better quality of life and improved health and social outcomes if they are well supported in the community</a:t>
            </a:r>
          </a:p>
          <a:p>
            <a:pPr lvl="0" defTabSz="1080000">
              <a:spcAft>
                <a:spcPts val="600"/>
              </a:spcAft>
              <a:buClr>
                <a:srgbClr val="002664"/>
              </a:buClr>
            </a:pPr>
            <a:r>
              <a:rPr lang="en-US" sz="1800" b="1" dirty="0">
                <a:solidFill>
                  <a:srgbClr val="262626"/>
                </a:solidFill>
              </a:rPr>
              <a:t>Strong foundations</a:t>
            </a:r>
            <a:r>
              <a:rPr lang="en-US" sz="1800" dirty="0">
                <a:solidFill>
                  <a:srgbClr val="262626"/>
                </a:solidFill>
              </a:rPr>
              <a:t> - for Stage One - NSW Older People’s Mental Health (OPMH) Program,  innovative service models, aged care providers</a:t>
            </a:r>
          </a:p>
          <a:p>
            <a:pPr lvl="0" defTabSz="1080000">
              <a:spcAft>
                <a:spcPts val="600"/>
              </a:spcAft>
              <a:buClr>
                <a:srgbClr val="002664"/>
              </a:buClr>
            </a:pPr>
            <a:r>
              <a:rPr lang="en-US" sz="1800" b="1" dirty="0">
                <a:solidFill>
                  <a:srgbClr val="262626"/>
                </a:solidFill>
              </a:rPr>
              <a:t>Clear program objectives </a:t>
            </a:r>
            <a:r>
              <a:rPr lang="en-US" sz="1800" dirty="0">
                <a:solidFill>
                  <a:srgbClr val="262626"/>
                </a:solidFill>
              </a:rPr>
              <a:t>to:</a:t>
            </a:r>
          </a:p>
          <a:p>
            <a:pPr lvl="2" defTabSz="1080000">
              <a:buClr>
                <a:srgbClr val="002664"/>
              </a:buClr>
            </a:pPr>
            <a:r>
              <a:rPr lang="en-US" sz="1800" dirty="0">
                <a:solidFill>
                  <a:srgbClr val="262626"/>
                </a:solidFill>
              </a:rPr>
              <a:t>Transition long-stay patients (and those at risk of long-stays) with SPMI and complex needs into appropriate community settings including development of additional, recovery-oriented services</a:t>
            </a:r>
          </a:p>
          <a:p>
            <a:pPr lvl="2" defTabSz="1080000">
              <a:spcAft>
                <a:spcPts val="600"/>
              </a:spcAft>
              <a:buClr>
                <a:srgbClr val="002664"/>
              </a:buClr>
            </a:pPr>
            <a:r>
              <a:rPr lang="en-US" sz="1800" dirty="0">
                <a:solidFill>
                  <a:srgbClr val="262626"/>
                </a:solidFill>
              </a:rPr>
              <a:t>Change practice to improve pathways into community care, and reduce long hospital stays for this group</a:t>
            </a:r>
          </a:p>
          <a:p>
            <a:pPr defTabSz="1080000">
              <a:spcAft>
                <a:spcPts val="600"/>
              </a:spcAft>
              <a:buClr>
                <a:srgbClr val="002664"/>
              </a:buClr>
            </a:pPr>
            <a:r>
              <a:rPr lang="en-US" sz="1800" b="1" dirty="0">
                <a:solidFill>
                  <a:srgbClr val="262626"/>
                </a:solidFill>
              </a:rPr>
              <a:t>Major commitment and leadership </a:t>
            </a:r>
            <a:r>
              <a:rPr lang="en-US" sz="1800" dirty="0">
                <a:solidFill>
                  <a:srgbClr val="262626"/>
                </a:solidFill>
              </a:rPr>
              <a:t>from the Ministry, Local Health Districts and aged care partner </a:t>
            </a:r>
            <a:r>
              <a:rPr lang="en-US" sz="1800" dirty="0" err="1">
                <a:solidFill>
                  <a:srgbClr val="262626"/>
                </a:solidFill>
              </a:rPr>
              <a:t>organisations</a:t>
            </a:r>
            <a:endParaRPr lang="en-AU" sz="1800" dirty="0">
              <a:solidFill>
                <a:srgbClr val="262626"/>
              </a:solidFill>
            </a:endParaRPr>
          </a:p>
        </p:txBody>
      </p:sp>
    </p:spTree>
    <p:extLst>
      <p:ext uri="{BB962C8B-B14F-4D97-AF65-F5344CB8AC3E}">
        <p14:creationId xmlns:p14="http://schemas.microsoft.com/office/powerpoint/2010/main" val="300337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32294" y="485870"/>
            <a:ext cx="8479631" cy="540310"/>
          </a:xfrm>
        </p:spPr>
        <p:txBody>
          <a:bodyPr/>
          <a:lstStyle/>
          <a:p>
            <a:r>
              <a:rPr lang="en-US" dirty="0"/>
              <a:t>The PCLI approach</a:t>
            </a:r>
            <a:endParaRPr lang="en-AU" dirty="0"/>
          </a:p>
        </p:txBody>
      </p:sp>
      <p:sp>
        <p:nvSpPr>
          <p:cNvPr id="7" name="Rectangle 4"/>
          <p:cNvSpPr>
            <a:spLocks noChangeArrowheads="1"/>
          </p:cNvSpPr>
          <p:nvPr/>
        </p:nvSpPr>
        <p:spPr bwMode="auto">
          <a:xfrm>
            <a:off x="463595" y="-30728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The Health Information exchange (HIE) data below from the </a:t>
            </a:r>
            <a:r>
              <a:rPr lang="en-AU" altLang="en-US" sz="1100" u="sng">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Quarterly Census Reports</a:t>
            </a: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 looks at trends for people over 365 days (certain parameters are used such as excluding Forensic Unit Patients as they are subject to legal provisions).The downward trend in number, total LOS and Avg LOS indicates that the focus of LHDs, including the work of PCLI, on long-stay patients could be seen as a contributor to these favourable data.</a:t>
            </a:r>
            <a:endParaRPr lang="en-AU" altLang="en-US" sz="600">
              <a:solidFill>
                <a:srgbClr val="262626"/>
              </a:solidFill>
            </a:endParaRPr>
          </a:p>
          <a:p>
            <a:pPr defTabSz="914400" eaLnBrk="0" fontAlgn="base" hangingPunct="0">
              <a:spcBef>
                <a:spcPct val="0"/>
              </a:spcBef>
              <a:spcAft>
                <a:spcPct val="0"/>
              </a:spcAft>
            </a:pPr>
            <a:endParaRPr lang="en-AU" altLang="en-US">
              <a:solidFill>
                <a:srgbClr val="262626"/>
              </a:solidFill>
            </a:endParaRPr>
          </a:p>
        </p:txBody>
      </p:sp>
      <p:sp>
        <p:nvSpPr>
          <p:cNvPr id="11" name="Rectangle 6"/>
          <p:cNvSpPr>
            <a:spLocks noChangeArrowheads="1"/>
          </p:cNvSpPr>
          <p:nvPr/>
        </p:nvSpPr>
        <p:spPr bwMode="auto">
          <a:xfrm>
            <a:off x="463595" y="-26156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solidFill>
                <a:srgbClr val="262626"/>
              </a:solidFill>
            </a:endParaRPr>
          </a:p>
        </p:txBody>
      </p:sp>
      <p:pic>
        <p:nvPicPr>
          <p:cNvPr id="4" name="Content Placeholder 3"/>
          <p:cNvPicPr>
            <a:picLocks noGrp="1" noChangeAspect="1"/>
          </p:cNvPicPr>
          <p:nvPr>
            <p:ph idx="1"/>
          </p:nvPr>
        </p:nvPicPr>
        <p:blipFill>
          <a:blip r:embed="rId3"/>
          <a:stretch>
            <a:fillRect/>
          </a:stretch>
        </p:blipFill>
        <p:spPr>
          <a:xfrm>
            <a:off x="3259335" y="485869"/>
            <a:ext cx="4332956" cy="6136086"/>
          </a:xfrm>
          <a:prstGeom prst="rect">
            <a:avLst/>
          </a:prstGeom>
        </p:spPr>
      </p:pic>
      <p:sp>
        <p:nvSpPr>
          <p:cNvPr id="5" name="TextBox 4"/>
          <p:cNvSpPr txBox="1"/>
          <p:nvPr/>
        </p:nvSpPr>
        <p:spPr>
          <a:xfrm>
            <a:off x="332294" y="1177636"/>
            <a:ext cx="2591015" cy="4447309"/>
          </a:xfrm>
          <a:prstGeom prst="rect">
            <a:avLst/>
          </a:prstGeom>
          <a:noFill/>
        </p:spPr>
        <p:txBody>
          <a:bodyPr wrap="square" lIns="0" tIns="0" rIns="0" bIns="0" rtlCol="0">
            <a:noAutofit/>
          </a:bodyPr>
          <a:lstStyle/>
          <a:p>
            <a:pPr marL="342900" indent="-342900" algn="l">
              <a:spcBef>
                <a:spcPts val="600"/>
              </a:spcBef>
              <a:buFont typeface="Wingdings" panose="05000000000000000000" pitchFamily="2" charset="2"/>
              <a:buChar char="Ø"/>
            </a:pPr>
            <a:r>
              <a:rPr lang="en-US" sz="2000" dirty="0" err="1"/>
              <a:t>Focussed</a:t>
            </a:r>
            <a:r>
              <a:rPr lang="en-US" sz="2000" dirty="0"/>
              <a:t> on the person’s individual journey, and</a:t>
            </a:r>
          </a:p>
          <a:p>
            <a:pPr marL="342900" indent="-342900" algn="l">
              <a:spcBef>
                <a:spcPts val="600"/>
              </a:spcBef>
              <a:buFont typeface="Wingdings" panose="05000000000000000000" pitchFamily="2" charset="2"/>
              <a:buChar char="Ø"/>
            </a:pPr>
            <a:r>
              <a:rPr lang="en-US" sz="2000" dirty="0"/>
              <a:t>supported by mental health clinical teams</a:t>
            </a:r>
          </a:p>
          <a:p>
            <a:pPr algn="l">
              <a:spcBef>
                <a:spcPts val="600"/>
              </a:spcBef>
            </a:pPr>
            <a:endParaRPr lang="en-US" sz="2000" dirty="0"/>
          </a:p>
          <a:p>
            <a:pPr marL="342900" indent="-342900" algn="l">
              <a:spcBef>
                <a:spcPts val="600"/>
              </a:spcBef>
              <a:buFont typeface="Wingdings" panose="05000000000000000000" pitchFamily="2" charset="2"/>
              <a:buChar char="Ø"/>
            </a:pPr>
            <a:r>
              <a:rPr lang="en-US" sz="2000" dirty="0"/>
              <a:t>Planning your move</a:t>
            </a:r>
          </a:p>
          <a:p>
            <a:pPr marL="342900" indent="-342900" algn="l">
              <a:spcBef>
                <a:spcPts val="600"/>
              </a:spcBef>
              <a:buFont typeface="Wingdings" panose="05000000000000000000" pitchFamily="2" charset="2"/>
              <a:buChar char="Ø"/>
            </a:pPr>
            <a:r>
              <a:rPr lang="en-US" sz="2000" dirty="0"/>
              <a:t>Making your move</a:t>
            </a:r>
          </a:p>
          <a:p>
            <a:pPr marL="342900" indent="-342900" algn="l">
              <a:spcBef>
                <a:spcPts val="600"/>
              </a:spcBef>
              <a:buFont typeface="Wingdings" panose="05000000000000000000" pitchFamily="2" charset="2"/>
              <a:buChar char="Ø"/>
            </a:pPr>
            <a:r>
              <a:rPr lang="en-US" sz="2000" dirty="0"/>
              <a:t>Your community life</a:t>
            </a:r>
            <a:endParaRPr lang="en-AU" sz="2000" dirty="0" err="1"/>
          </a:p>
        </p:txBody>
      </p:sp>
    </p:spTree>
    <p:extLst>
      <p:ext uri="{BB962C8B-B14F-4D97-AF65-F5344CB8AC3E}">
        <p14:creationId xmlns:p14="http://schemas.microsoft.com/office/powerpoint/2010/main" val="143035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413574" y="222886"/>
            <a:ext cx="8273226" cy="479350"/>
          </a:xfrm>
        </p:spPr>
        <p:txBody>
          <a:bodyPr/>
          <a:lstStyle/>
          <a:p>
            <a:r>
              <a:rPr lang="en-US" dirty="0"/>
              <a:t>Successful transitions to community living</a:t>
            </a:r>
            <a:endParaRPr lang="en-AU" dirty="0"/>
          </a:p>
        </p:txBody>
      </p:sp>
      <p:pic>
        <p:nvPicPr>
          <p:cNvPr id="5" name="Picture 4"/>
          <p:cNvPicPr>
            <a:picLocks noChangeAspect="1"/>
          </p:cNvPicPr>
          <p:nvPr/>
        </p:nvPicPr>
        <p:blipFill>
          <a:blip r:embed="rId3"/>
          <a:stretch>
            <a:fillRect/>
          </a:stretch>
        </p:blipFill>
        <p:spPr>
          <a:xfrm>
            <a:off x="2392694" y="844476"/>
            <a:ext cx="6490639" cy="5485204"/>
          </a:xfrm>
          <a:prstGeom prst="rect">
            <a:avLst/>
          </a:prstGeom>
        </p:spPr>
      </p:pic>
      <p:sp>
        <p:nvSpPr>
          <p:cNvPr id="3" name="TextBox 2"/>
          <p:cNvSpPr txBox="1"/>
          <p:nvPr/>
        </p:nvSpPr>
        <p:spPr>
          <a:xfrm>
            <a:off x="413574" y="914399"/>
            <a:ext cx="1745966" cy="4893013"/>
          </a:xfrm>
          <a:prstGeom prst="rect">
            <a:avLst/>
          </a:prstGeom>
          <a:noFill/>
        </p:spPr>
        <p:txBody>
          <a:bodyPr wrap="square" lIns="0" tIns="0" rIns="0" bIns="0" rtlCol="0">
            <a:noAutofit/>
          </a:bodyPr>
          <a:lstStyle/>
          <a:p>
            <a:pPr algn="l">
              <a:spcBef>
                <a:spcPts val="600"/>
              </a:spcBef>
            </a:pPr>
            <a:r>
              <a:rPr lang="en-US" sz="2000" dirty="0"/>
              <a:t>3 aged care partnership models:</a:t>
            </a:r>
          </a:p>
          <a:p>
            <a:pPr marL="457200" indent="-457200" algn="l">
              <a:spcBef>
                <a:spcPts val="600"/>
              </a:spcBef>
              <a:buAutoNum type="arabicPeriod"/>
            </a:pPr>
            <a:r>
              <a:rPr lang="en-US" sz="2000" b="1" dirty="0"/>
              <a:t>Generalist</a:t>
            </a:r>
            <a:r>
              <a:rPr lang="en-US" sz="2000" dirty="0"/>
              <a:t> residential aged care facilities (RACF)</a:t>
            </a:r>
          </a:p>
          <a:p>
            <a:pPr marL="457200" indent="-457200" algn="l">
              <a:spcBef>
                <a:spcPts val="600"/>
              </a:spcBef>
              <a:buAutoNum type="arabicPeriod"/>
            </a:pPr>
            <a:r>
              <a:rPr lang="en-US" sz="2000" dirty="0"/>
              <a:t>Specialist </a:t>
            </a:r>
            <a:r>
              <a:rPr lang="en-US" sz="2000" b="1" dirty="0"/>
              <a:t>MHACPI</a:t>
            </a:r>
            <a:r>
              <a:rPr lang="en-US" sz="2000" dirty="0"/>
              <a:t> transition unit in RACF</a:t>
            </a:r>
          </a:p>
          <a:p>
            <a:pPr marL="457200" indent="-457200" algn="l">
              <a:spcBef>
                <a:spcPts val="600"/>
              </a:spcBef>
              <a:buAutoNum type="arabicPeriod"/>
            </a:pPr>
            <a:r>
              <a:rPr lang="en-US" sz="2000" b="1" dirty="0"/>
              <a:t>Specialist </a:t>
            </a:r>
            <a:r>
              <a:rPr lang="en-US" sz="2000" dirty="0"/>
              <a:t>RACF</a:t>
            </a:r>
            <a:endParaRPr lang="en-AU" sz="2000" dirty="0" err="1"/>
          </a:p>
        </p:txBody>
      </p:sp>
    </p:spTree>
    <p:extLst>
      <p:ext uri="{BB962C8B-B14F-4D97-AF65-F5344CB8AC3E}">
        <p14:creationId xmlns:p14="http://schemas.microsoft.com/office/powerpoint/2010/main" val="42213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F547-A911-445C-8960-849B874355C9}"/>
              </a:ext>
            </a:extLst>
          </p:cNvPr>
          <p:cNvSpPr>
            <a:spLocks noGrp="1"/>
          </p:cNvSpPr>
          <p:nvPr>
            <p:ph type="title"/>
          </p:nvPr>
        </p:nvSpPr>
        <p:spPr>
          <a:xfrm>
            <a:off x="332186" y="94971"/>
            <a:ext cx="8479631" cy="540310"/>
          </a:xfrm>
        </p:spPr>
        <p:txBody>
          <a:bodyPr/>
          <a:lstStyle/>
          <a:p>
            <a:r>
              <a:rPr lang="en-US" sz="3600" dirty="0"/>
              <a:t>OPMH Policy Unit </a:t>
            </a:r>
            <a:endParaRPr lang="en-AU" sz="3600" dirty="0"/>
          </a:p>
        </p:txBody>
      </p:sp>
      <p:sp>
        <p:nvSpPr>
          <p:cNvPr id="4" name="TextBox 3">
            <a:extLst>
              <a:ext uri="{FF2B5EF4-FFF2-40B4-BE49-F238E27FC236}">
                <a16:creationId xmlns:a16="http://schemas.microsoft.com/office/drawing/2014/main" id="{4D08644F-83D7-4794-B26D-295328A31AAA}"/>
              </a:ext>
            </a:extLst>
          </p:cNvPr>
          <p:cNvSpPr txBox="1"/>
          <p:nvPr/>
        </p:nvSpPr>
        <p:spPr>
          <a:xfrm>
            <a:off x="437321" y="901147"/>
            <a:ext cx="8203095" cy="4638261"/>
          </a:xfrm>
          <a:prstGeom prst="rect">
            <a:avLst/>
          </a:prstGeom>
          <a:noFill/>
        </p:spPr>
        <p:txBody>
          <a:bodyPr wrap="none" lIns="0" tIns="0" rIns="0" bIns="0" rtlCol="0">
            <a:noAutofit/>
          </a:bodyPr>
          <a:lstStyle/>
          <a:p>
            <a:pPr marL="457200" indent="-457200" algn="l">
              <a:spcBef>
                <a:spcPts val="600"/>
              </a:spcBef>
              <a:buFont typeface="Arial" panose="020B0604020202020204" pitchFamily="34" charset="0"/>
              <a:buChar char="►"/>
            </a:pPr>
            <a:r>
              <a:rPr lang="en-US" sz="2800" dirty="0">
                <a:solidFill>
                  <a:schemeClr val="accent1"/>
                </a:solidFill>
              </a:rPr>
              <a:t>Setting the scene – what is the role of the </a:t>
            </a:r>
          </a:p>
          <a:p>
            <a:pPr algn="l">
              <a:spcBef>
                <a:spcPts val="600"/>
              </a:spcBef>
            </a:pPr>
            <a:r>
              <a:rPr lang="en-US" sz="2800" dirty="0">
                <a:solidFill>
                  <a:schemeClr val="accent1"/>
                </a:solidFill>
              </a:rPr>
              <a:t>	NSW OPMH Policy Unit?</a:t>
            </a:r>
          </a:p>
          <a:p>
            <a:pPr marL="457200" indent="-457200" algn="l">
              <a:spcBef>
                <a:spcPts val="600"/>
              </a:spcBef>
              <a:buFont typeface="Arial" panose="020B0604020202020204" pitchFamily="34" charset="0"/>
              <a:buChar char="►"/>
            </a:pPr>
            <a:r>
              <a:rPr lang="en-US" sz="2800" dirty="0">
                <a:solidFill>
                  <a:schemeClr val="accent1"/>
                </a:solidFill>
              </a:rPr>
              <a:t>How do we include the voices of older people </a:t>
            </a:r>
          </a:p>
          <a:p>
            <a:pPr algn="l">
              <a:spcBef>
                <a:spcPts val="600"/>
              </a:spcBef>
            </a:pPr>
            <a:r>
              <a:rPr lang="en-US" sz="2800" dirty="0">
                <a:solidFill>
                  <a:schemeClr val="accent1"/>
                </a:solidFill>
              </a:rPr>
              <a:t>	with lived experience and their </a:t>
            </a:r>
            <a:r>
              <a:rPr lang="en-US" sz="2800" dirty="0" err="1">
                <a:solidFill>
                  <a:schemeClr val="accent1"/>
                </a:solidFill>
              </a:rPr>
              <a:t>carers</a:t>
            </a:r>
            <a:r>
              <a:rPr lang="en-US" sz="2800" dirty="0">
                <a:solidFill>
                  <a:schemeClr val="accent1"/>
                </a:solidFill>
              </a:rPr>
              <a:t> in service </a:t>
            </a:r>
          </a:p>
          <a:p>
            <a:pPr algn="l">
              <a:spcBef>
                <a:spcPts val="600"/>
              </a:spcBef>
            </a:pPr>
            <a:r>
              <a:rPr lang="en-US" sz="2800" dirty="0">
                <a:solidFill>
                  <a:schemeClr val="accent1"/>
                </a:solidFill>
              </a:rPr>
              <a:t>	planning, delivery and evaluation?</a:t>
            </a:r>
          </a:p>
          <a:p>
            <a:pPr marL="457200" indent="-457200" algn="l">
              <a:spcBef>
                <a:spcPts val="600"/>
              </a:spcBef>
              <a:buFont typeface="Arial" panose="020B0604020202020204" pitchFamily="34" charset="0"/>
              <a:buChar char="►"/>
            </a:pPr>
            <a:r>
              <a:rPr lang="en-US" sz="2800" dirty="0">
                <a:solidFill>
                  <a:schemeClr val="accent1"/>
                </a:solidFill>
              </a:rPr>
              <a:t>How do we build capability and capacity with our </a:t>
            </a:r>
          </a:p>
          <a:p>
            <a:pPr algn="l">
              <a:spcBef>
                <a:spcPts val="600"/>
              </a:spcBef>
            </a:pPr>
            <a:r>
              <a:rPr lang="en-US" sz="2800" dirty="0">
                <a:solidFill>
                  <a:schemeClr val="accent1"/>
                </a:solidFill>
              </a:rPr>
              <a:t>	partners </a:t>
            </a:r>
          </a:p>
          <a:p>
            <a:pPr marL="457200" indent="-457200" algn="l">
              <a:spcBef>
                <a:spcPts val="600"/>
              </a:spcBef>
              <a:buFont typeface="Arial" panose="020B0604020202020204" pitchFamily="34" charset="0"/>
              <a:buChar char="•"/>
            </a:pPr>
            <a:endParaRPr lang="en-US" sz="2800" dirty="0"/>
          </a:p>
          <a:p>
            <a:pPr algn="l">
              <a:spcBef>
                <a:spcPts val="600"/>
              </a:spcBef>
            </a:pPr>
            <a:endParaRPr lang="en-AU" sz="2800" dirty="0" err="1"/>
          </a:p>
        </p:txBody>
      </p:sp>
    </p:spTree>
    <p:extLst>
      <p:ext uri="{BB962C8B-B14F-4D97-AF65-F5344CB8AC3E}">
        <p14:creationId xmlns:p14="http://schemas.microsoft.com/office/powerpoint/2010/main" val="4557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68195" y="126683"/>
            <a:ext cx="8308445" cy="777557"/>
          </a:xfrm>
        </p:spPr>
        <p:txBody>
          <a:bodyPr/>
          <a:lstStyle/>
          <a:p>
            <a:r>
              <a:rPr lang="en-US" dirty="0"/>
              <a:t>What did the evaluation and data tell us?</a:t>
            </a:r>
            <a:endParaRPr lang="en-AU" dirty="0"/>
          </a:p>
        </p:txBody>
      </p:sp>
      <p:pic>
        <p:nvPicPr>
          <p:cNvPr id="7" name="Picture 6"/>
          <p:cNvPicPr>
            <a:picLocks noChangeAspect="1"/>
          </p:cNvPicPr>
          <p:nvPr/>
        </p:nvPicPr>
        <p:blipFill>
          <a:blip r:embed="rId2"/>
          <a:stretch>
            <a:fillRect/>
          </a:stretch>
        </p:blipFill>
        <p:spPr>
          <a:xfrm>
            <a:off x="679567" y="904240"/>
            <a:ext cx="8083249" cy="5201920"/>
          </a:xfrm>
          <a:prstGeom prst="rect">
            <a:avLst/>
          </a:prstGeom>
        </p:spPr>
      </p:pic>
    </p:spTree>
    <p:extLst>
      <p:ext uri="{BB962C8B-B14F-4D97-AF65-F5344CB8AC3E}">
        <p14:creationId xmlns:p14="http://schemas.microsoft.com/office/powerpoint/2010/main" val="275287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p:txBody>
          <a:bodyPr/>
          <a:lstStyle/>
          <a:p>
            <a:r>
              <a:rPr lang="en-US" dirty="0"/>
              <a:t>Improved experiences for people with SPMI and families</a:t>
            </a:r>
            <a:endParaRPr lang="en-AU" dirty="0"/>
          </a:p>
        </p:txBody>
      </p:sp>
      <p:pic>
        <p:nvPicPr>
          <p:cNvPr id="5" name="Picture 4"/>
          <p:cNvPicPr>
            <a:picLocks noChangeAspect="1"/>
          </p:cNvPicPr>
          <p:nvPr/>
        </p:nvPicPr>
        <p:blipFill>
          <a:blip r:embed="rId3"/>
          <a:stretch>
            <a:fillRect/>
          </a:stretch>
        </p:blipFill>
        <p:spPr>
          <a:xfrm>
            <a:off x="200104" y="892933"/>
            <a:ext cx="966322" cy="833036"/>
          </a:xfrm>
          <a:prstGeom prst="rect">
            <a:avLst/>
          </a:prstGeom>
        </p:spPr>
      </p:pic>
      <p:sp>
        <p:nvSpPr>
          <p:cNvPr id="6" name="TextBox 5"/>
          <p:cNvSpPr txBox="1"/>
          <p:nvPr/>
        </p:nvSpPr>
        <p:spPr>
          <a:xfrm>
            <a:off x="1223009" y="905435"/>
            <a:ext cx="7721105" cy="1282531"/>
          </a:xfrm>
          <a:prstGeom prst="rect">
            <a:avLst/>
          </a:prstGeom>
          <a:noFill/>
        </p:spPr>
        <p:txBody>
          <a:bodyPr wrap="square" lIns="0" tIns="0" rIns="0" bIns="0" rtlCol="0">
            <a:noAutofit/>
          </a:bodyPr>
          <a:lstStyle/>
          <a:p>
            <a:pPr marL="285750" indent="-285750" algn="l">
              <a:spcBef>
                <a:spcPts val="600"/>
              </a:spcBef>
              <a:buFont typeface="Wingdings" panose="05000000000000000000" pitchFamily="2" charset="2"/>
              <a:buChar char="Ø"/>
            </a:pPr>
            <a:r>
              <a:rPr lang="en-US" sz="1600" dirty="0"/>
              <a:t>Positive health outcomes incl. reduced psychological distress &amp; improved life skills</a:t>
            </a:r>
          </a:p>
          <a:p>
            <a:pPr marL="285750" indent="-285750" algn="l">
              <a:spcBef>
                <a:spcPts val="600"/>
              </a:spcBef>
              <a:buFont typeface="Wingdings" panose="05000000000000000000" pitchFamily="2" charset="2"/>
              <a:buChar char="Ø"/>
            </a:pPr>
            <a:r>
              <a:rPr lang="en-US" sz="1600" dirty="0"/>
              <a:t>Low need for unplanned acute care – people are doing well in the community</a:t>
            </a:r>
          </a:p>
          <a:p>
            <a:pPr marL="285750" indent="-285750" algn="l">
              <a:spcBef>
                <a:spcPts val="600"/>
              </a:spcBef>
              <a:buFont typeface="Wingdings" panose="05000000000000000000" pitchFamily="2" charset="2"/>
              <a:buChar char="Ø"/>
            </a:pPr>
            <a:r>
              <a:rPr lang="en-US" sz="1600" dirty="0"/>
              <a:t>Improved engagement, choice and control in people’s lives after transition</a:t>
            </a:r>
          </a:p>
          <a:p>
            <a:pPr marL="285750" indent="-285750" algn="l">
              <a:spcBef>
                <a:spcPts val="600"/>
              </a:spcBef>
              <a:buFont typeface="Wingdings" panose="05000000000000000000" pitchFamily="2" charset="2"/>
              <a:buChar char="Ø"/>
            </a:pPr>
            <a:r>
              <a:rPr lang="en-US" sz="1600" dirty="0"/>
              <a:t>Carers can see loved ones having a more meaningful life</a:t>
            </a:r>
            <a:endParaRPr lang="en-AU" sz="1600" dirty="0" err="1"/>
          </a:p>
        </p:txBody>
      </p:sp>
      <p:sp>
        <p:nvSpPr>
          <p:cNvPr id="7" name="Title 1">
            <a:extLst>
              <a:ext uri="{FF2B5EF4-FFF2-40B4-BE49-F238E27FC236}">
                <a16:creationId xmlns:a16="http://schemas.microsoft.com/office/drawing/2014/main" id="{A31B88F0-63EA-43FB-B376-B4A792781240}"/>
              </a:ext>
            </a:extLst>
          </p:cNvPr>
          <p:cNvSpPr txBox="1">
            <a:spLocks/>
          </p:cNvSpPr>
          <p:nvPr/>
        </p:nvSpPr>
        <p:spPr>
          <a:xfrm>
            <a:off x="332294" y="2234566"/>
            <a:ext cx="8479631" cy="540310"/>
          </a:xfrm>
          <a:prstGeom prst="rect">
            <a:avLst/>
          </a:prstGeom>
        </p:spPr>
        <p:txBody>
          <a:bodyPr vert="horz" lIns="0" tIns="0" rIns="0" bIns="0" rtlCol="0" anchor="ctr">
            <a:noAutofit/>
          </a:bodyPr>
          <a:lstStyle>
            <a:lvl1pPr algn="l" defTabSz="906584"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a:lstStyle>
          <a:p>
            <a:r>
              <a:rPr lang="en-AU" dirty="0"/>
              <a:t>Improved experiences for service providers and clinicians</a:t>
            </a:r>
          </a:p>
        </p:txBody>
      </p:sp>
      <p:sp>
        <p:nvSpPr>
          <p:cNvPr id="8" name="TextBox 7"/>
          <p:cNvSpPr txBox="1"/>
          <p:nvPr/>
        </p:nvSpPr>
        <p:spPr>
          <a:xfrm>
            <a:off x="1166426" y="4209807"/>
            <a:ext cx="7875974" cy="1665699"/>
          </a:xfrm>
          <a:prstGeom prst="rect">
            <a:avLst/>
          </a:prstGeom>
          <a:noFill/>
        </p:spPr>
        <p:txBody>
          <a:bodyPr wrap="square" lIns="0" tIns="0" rIns="0" bIns="0" rtlCol="0">
            <a:noAutofit/>
          </a:bodyPr>
          <a:lstStyle/>
          <a:p>
            <a:pPr marL="285750" indent="-285750" algn="l">
              <a:spcBef>
                <a:spcPts val="600"/>
              </a:spcBef>
              <a:buFont typeface="Wingdings" panose="05000000000000000000" pitchFamily="2" charset="2"/>
              <a:buChar char="Ø"/>
            </a:pPr>
            <a:r>
              <a:rPr lang="en-US" sz="1600" dirty="0"/>
              <a:t>Successful transitions and increased bed capacity for newer population groups</a:t>
            </a:r>
          </a:p>
          <a:p>
            <a:pPr marL="285750" indent="-285750" algn="l">
              <a:spcBef>
                <a:spcPts val="600"/>
              </a:spcBef>
              <a:buFont typeface="Wingdings" panose="05000000000000000000" pitchFamily="2" charset="2"/>
              <a:buChar char="Ø"/>
            </a:pPr>
            <a:r>
              <a:rPr lang="en-US" sz="1600" dirty="0"/>
              <a:t>Reduction of around 33% in total length of stay (LOS) and average LOS across all NSW beds</a:t>
            </a:r>
          </a:p>
          <a:p>
            <a:pPr marL="285750" indent="-285750" algn="l">
              <a:spcBef>
                <a:spcPts val="600"/>
              </a:spcBef>
              <a:buFont typeface="Wingdings" panose="05000000000000000000" pitchFamily="2" charset="2"/>
              <a:buChar char="Ø"/>
            </a:pPr>
            <a:r>
              <a:rPr lang="en-US" sz="1600" dirty="0"/>
              <a:t>Economic analysis shows large reduction in av. costs between $12M &amp; $18M / year</a:t>
            </a:r>
          </a:p>
          <a:p>
            <a:pPr marL="285750" indent="-285750" algn="l">
              <a:spcBef>
                <a:spcPts val="600"/>
              </a:spcBef>
              <a:buFont typeface="Wingdings" panose="05000000000000000000" pitchFamily="2" charset="2"/>
              <a:buChar char="Ø"/>
            </a:pPr>
            <a:r>
              <a:rPr lang="en-US" sz="1600" dirty="0"/>
              <a:t>Capacity to re-shape mental health non-acute inpatient models – no longer ‘homes’  </a:t>
            </a:r>
          </a:p>
          <a:p>
            <a:pPr algn="l">
              <a:spcBef>
                <a:spcPts val="600"/>
              </a:spcBef>
            </a:pPr>
            <a:endParaRPr lang="en-US" sz="1600" dirty="0"/>
          </a:p>
          <a:p>
            <a:pPr algn="l">
              <a:spcBef>
                <a:spcPts val="600"/>
              </a:spcBef>
            </a:pPr>
            <a:endParaRPr lang="en-US" sz="1600" dirty="0"/>
          </a:p>
          <a:p>
            <a:pPr algn="l">
              <a:spcBef>
                <a:spcPts val="600"/>
              </a:spcBef>
            </a:pPr>
            <a:endParaRPr lang="en-US" sz="1600" dirty="0"/>
          </a:p>
          <a:p>
            <a:pPr algn="l">
              <a:spcBef>
                <a:spcPts val="600"/>
              </a:spcBef>
            </a:pPr>
            <a:endParaRPr lang="en-US" sz="1600" dirty="0"/>
          </a:p>
          <a:p>
            <a:pPr algn="l">
              <a:spcBef>
                <a:spcPts val="600"/>
              </a:spcBef>
            </a:pPr>
            <a:endParaRPr lang="en-AU" sz="1600" dirty="0" err="1"/>
          </a:p>
        </p:txBody>
      </p:sp>
      <p:sp>
        <p:nvSpPr>
          <p:cNvPr id="9" name="Title 1">
            <a:extLst>
              <a:ext uri="{FF2B5EF4-FFF2-40B4-BE49-F238E27FC236}">
                <a16:creationId xmlns:a16="http://schemas.microsoft.com/office/drawing/2014/main" id="{A31B88F0-63EA-43FB-B376-B4A792781240}"/>
              </a:ext>
            </a:extLst>
          </p:cNvPr>
          <p:cNvSpPr txBox="1">
            <a:spLocks/>
          </p:cNvSpPr>
          <p:nvPr/>
        </p:nvSpPr>
        <p:spPr>
          <a:xfrm>
            <a:off x="332294" y="3641445"/>
            <a:ext cx="8479631" cy="540310"/>
          </a:xfrm>
          <a:prstGeom prst="rect">
            <a:avLst/>
          </a:prstGeom>
        </p:spPr>
        <p:txBody>
          <a:bodyPr vert="horz" lIns="0" tIns="0" rIns="0" bIns="0" rtlCol="0" anchor="ctr">
            <a:noAutofit/>
          </a:bodyPr>
          <a:lstStyle>
            <a:lvl1pPr algn="l" defTabSz="906584"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a:lstStyle>
          <a:p>
            <a:r>
              <a:rPr lang="en-AU" dirty="0"/>
              <a:t>Improved efficiency and effectiveness of the system</a:t>
            </a:r>
          </a:p>
        </p:txBody>
      </p:sp>
      <p:sp>
        <p:nvSpPr>
          <p:cNvPr id="10" name="TextBox 9"/>
          <p:cNvSpPr txBox="1"/>
          <p:nvPr/>
        </p:nvSpPr>
        <p:spPr>
          <a:xfrm>
            <a:off x="1223010" y="2774876"/>
            <a:ext cx="7721104" cy="819970"/>
          </a:xfrm>
          <a:prstGeom prst="rect">
            <a:avLst/>
          </a:prstGeom>
          <a:noFill/>
        </p:spPr>
        <p:txBody>
          <a:bodyPr wrap="square" lIns="0" tIns="0" rIns="0" bIns="0" rtlCol="0">
            <a:noAutofit/>
          </a:bodyPr>
          <a:lstStyle/>
          <a:p>
            <a:pPr marL="285750" indent="-285750" algn="l">
              <a:spcBef>
                <a:spcPts val="600"/>
              </a:spcBef>
              <a:buFont typeface="Wingdings" panose="05000000000000000000" pitchFamily="2" charset="2"/>
              <a:buChar char="Ø"/>
            </a:pPr>
            <a:r>
              <a:rPr lang="en-US" sz="1600" dirty="0"/>
              <a:t>A cultural change is evident towards ‘recovery’ and coordinated complex care</a:t>
            </a:r>
          </a:p>
          <a:p>
            <a:pPr marL="285750" indent="-285750" algn="l">
              <a:spcBef>
                <a:spcPts val="600"/>
              </a:spcBef>
              <a:buFont typeface="Wingdings" panose="05000000000000000000" pitchFamily="2" charset="2"/>
              <a:buChar char="Ø"/>
            </a:pPr>
            <a:r>
              <a:rPr lang="en-US" sz="1600" dirty="0"/>
              <a:t>Effective engagement across hospital and community and aged care settings</a:t>
            </a:r>
          </a:p>
        </p:txBody>
      </p:sp>
      <p:pic>
        <p:nvPicPr>
          <p:cNvPr id="13" name="Picture 12"/>
          <p:cNvPicPr>
            <a:picLocks noChangeAspect="1"/>
          </p:cNvPicPr>
          <p:nvPr/>
        </p:nvPicPr>
        <p:blipFill>
          <a:blip r:embed="rId4"/>
          <a:stretch>
            <a:fillRect/>
          </a:stretch>
        </p:blipFill>
        <p:spPr>
          <a:xfrm>
            <a:off x="200104" y="2684298"/>
            <a:ext cx="813327" cy="740128"/>
          </a:xfrm>
          <a:prstGeom prst="rect">
            <a:avLst/>
          </a:prstGeom>
        </p:spPr>
      </p:pic>
      <p:pic>
        <p:nvPicPr>
          <p:cNvPr id="14" name="Picture 13"/>
          <p:cNvPicPr>
            <a:picLocks noChangeAspect="1"/>
          </p:cNvPicPr>
          <p:nvPr/>
        </p:nvPicPr>
        <p:blipFill>
          <a:blip r:embed="rId5"/>
          <a:stretch>
            <a:fillRect/>
          </a:stretch>
        </p:blipFill>
        <p:spPr>
          <a:xfrm>
            <a:off x="192489" y="4104006"/>
            <a:ext cx="786022" cy="840499"/>
          </a:xfrm>
          <a:prstGeom prst="rect">
            <a:avLst/>
          </a:prstGeom>
        </p:spPr>
      </p:pic>
    </p:spTree>
    <p:extLst>
      <p:ext uri="{BB962C8B-B14F-4D97-AF65-F5344CB8AC3E}">
        <p14:creationId xmlns:p14="http://schemas.microsoft.com/office/powerpoint/2010/main" val="35834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32294" y="485870"/>
            <a:ext cx="8479631" cy="540310"/>
          </a:xfrm>
        </p:spPr>
        <p:txBody>
          <a:bodyPr/>
          <a:lstStyle/>
          <a:p>
            <a:r>
              <a:rPr lang="en-US" dirty="0"/>
              <a:t>Improved experiences for people with SPMI</a:t>
            </a:r>
            <a:endParaRPr lang="en-AU" dirty="0"/>
          </a:p>
        </p:txBody>
      </p:sp>
      <p:sp>
        <p:nvSpPr>
          <p:cNvPr id="7" name="Rectangle 4"/>
          <p:cNvSpPr>
            <a:spLocks noChangeArrowheads="1"/>
          </p:cNvSpPr>
          <p:nvPr/>
        </p:nvSpPr>
        <p:spPr bwMode="auto">
          <a:xfrm>
            <a:off x="463595" y="-30728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The Health Information exchange (HIE) data below from the </a:t>
            </a:r>
            <a:r>
              <a:rPr lang="en-AU" altLang="en-US" sz="1100" u="sng">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Quarterly Census Reports</a:t>
            </a: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 looks at trends for people over 365 days (certain parameters are used such as excluding Forensic Unit Patients as they are subject to legal provisions).The downward trend in number, total LOS and Avg LOS indicates that the focus of LHDs, including the work of PCLI, on long-stay patients could be seen as a contributor to these favourable data.</a:t>
            </a:r>
            <a:endParaRPr lang="en-AU" altLang="en-US" sz="600">
              <a:solidFill>
                <a:srgbClr val="262626"/>
              </a:solidFill>
            </a:endParaRPr>
          </a:p>
          <a:p>
            <a:pPr defTabSz="914400" eaLnBrk="0" fontAlgn="base" hangingPunct="0">
              <a:spcBef>
                <a:spcPct val="0"/>
              </a:spcBef>
              <a:spcAft>
                <a:spcPct val="0"/>
              </a:spcAft>
            </a:pPr>
            <a:endParaRPr lang="en-AU" altLang="en-US">
              <a:solidFill>
                <a:srgbClr val="262626"/>
              </a:solidFill>
            </a:endParaRPr>
          </a:p>
        </p:txBody>
      </p:sp>
      <p:sp>
        <p:nvSpPr>
          <p:cNvPr id="11" name="Rectangle 6"/>
          <p:cNvSpPr>
            <a:spLocks noChangeArrowheads="1"/>
          </p:cNvSpPr>
          <p:nvPr/>
        </p:nvSpPr>
        <p:spPr bwMode="auto">
          <a:xfrm>
            <a:off x="463595" y="-26156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solidFill>
                <a:srgbClr val="262626"/>
              </a:solidFill>
            </a:endParaRPr>
          </a:p>
        </p:txBody>
      </p:sp>
      <p:pic>
        <p:nvPicPr>
          <p:cNvPr id="4" name="Content Placeholder 3"/>
          <p:cNvPicPr>
            <a:picLocks noGrp="1" noChangeAspect="1"/>
          </p:cNvPicPr>
          <p:nvPr>
            <p:ph idx="1"/>
          </p:nvPr>
        </p:nvPicPr>
        <p:blipFill>
          <a:blip r:embed="rId3"/>
          <a:stretch>
            <a:fillRect/>
          </a:stretch>
        </p:blipFill>
        <p:spPr>
          <a:xfrm>
            <a:off x="1867926" y="1026181"/>
            <a:ext cx="5807492" cy="5373580"/>
          </a:xfrm>
          <a:prstGeom prst="rect">
            <a:avLst/>
          </a:prstGeom>
        </p:spPr>
      </p:pic>
    </p:spTree>
    <p:extLst>
      <p:ext uri="{BB962C8B-B14F-4D97-AF65-F5344CB8AC3E}">
        <p14:creationId xmlns:p14="http://schemas.microsoft.com/office/powerpoint/2010/main" val="30137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32294" y="485870"/>
            <a:ext cx="8479631" cy="540310"/>
          </a:xfrm>
        </p:spPr>
        <p:txBody>
          <a:bodyPr/>
          <a:lstStyle/>
          <a:p>
            <a:r>
              <a:rPr lang="en-US" dirty="0"/>
              <a:t>Improved experiences for families and </a:t>
            </a:r>
            <a:r>
              <a:rPr lang="en-US" dirty="0" err="1"/>
              <a:t>carers</a:t>
            </a:r>
            <a:endParaRPr lang="en-AU" dirty="0"/>
          </a:p>
        </p:txBody>
      </p:sp>
      <p:sp>
        <p:nvSpPr>
          <p:cNvPr id="7" name="Rectangle 4"/>
          <p:cNvSpPr>
            <a:spLocks noChangeArrowheads="1"/>
          </p:cNvSpPr>
          <p:nvPr/>
        </p:nvSpPr>
        <p:spPr bwMode="auto">
          <a:xfrm>
            <a:off x="463595" y="-30728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The Health Information exchange (HIE) data below from the </a:t>
            </a:r>
            <a:r>
              <a:rPr lang="en-AU" altLang="en-US" sz="1100" u="sng">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Quarterly Census Reports</a:t>
            </a:r>
            <a:r>
              <a:rPr lang="en-AU" altLang="en-US" sz="1100">
                <a:solidFill>
                  <a:srgbClr val="262626"/>
                </a:solidFill>
                <a:latin typeface="Calibri Light" panose="020F0302020204030204" pitchFamily="34" charset="0"/>
                <a:ea typeface="Times New Roman" panose="02020603050405020304" pitchFamily="18" charset="0"/>
                <a:cs typeface="Calibri Light" panose="020F0302020204030204" pitchFamily="34" charset="0"/>
              </a:rPr>
              <a:t> looks at trends for people over 365 days (certain parameters are used such as excluding Forensic Unit Patients as they are subject to legal provisions).The downward trend in number, total LOS and Avg LOS indicates that the focus of LHDs, including the work of PCLI, on long-stay patients could be seen as a contributor to these favourable data.</a:t>
            </a:r>
            <a:endParaRPr lang="en-AU" altLang="en-US" sz="600">
              <a:solidFill>
                <a:srgbClr val="262626"/>
              </a:solidFill>
            </a:endParaRPr>
          </a:p>
          <a:p>
            <a:pPr defTabSz="914400" eaLnBrk="0" fontAlgn="base" hangingPunct="0">
              <a:spcBef>
                <a:spcPct val="0"/>
              </a:spcBef>
              <a:spcAft>
                <a:spcPct val="0"/>
              </a:spcAft>
            </a:pPr>
            <a:endParaRPr lang="en-AU" altLang="en-US">
              <a:solidFill>
                <a:srgbClr val="262626"/>
              </a:solidFill>
            </a:endParaRPr>
          </a:p>
        </p:txBody>
      </p:sp>
      <p:sp>
        <p:nvSpPr>
          <p:cNvPr id="11" name="Rectangle 6"/>
          <p:cNvSpPr>
            <a:spLocks noChangeArrowheads="1"/>
          </p:cNvSpPr>
          <p:nvPr/>
        </p:nvSpPr>
        <p:spPr bwMode="auto">
          <a:xfrm>
            <a:off x="463595" y="-26156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solidFill>
                <a:srgbClr val="262626"/>
              </a:solidFill>
            </a:endParaRPr>
          </a:p>
        </p:txBody>
      </p:sp>
      <p:pic>
        <p:nvPicPr>
          <p:cNvPr id="5" name="Content Placeholder 4"/>
          <p:cNvPicPr>
            <a:picLocks noGrp="1" noChangeAspect="1"/>
          </p:cNvPicPr>
          <p:nvPr>
            <p:ph idx="1"/>
          </p:nvPr>
        </p:nvPicPr>
        <p:blipFill>
          <a:blip r:embed="rId3"/>
          <a:stretch>
            <a:fillRect/>
          </a:stretch>
        </p:blipFill>
        <p:spPr>
          <a:xfrm>
            <a:off x="983673" y="1026180"/>
            <a:ext cx="7571132" cy="4844404"/>
          </a:xfrm>
          <a:prstGeom prst="rect">
            <a:avLst/>
          </a:prstGeom>
        </p:spPr>
      </p:pic>
    </p:spTree>
    <p:extLst>
      <p:ext uri="{BB962C8B-B14F-4D97-AF65-F5344CB8AC3E}">
        <p14:creationId xmlns:p14="http://schemas.microsoft.com/office/powerpoint/2010/main" val="2662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88F0-63EA-43FB-B376-B4A792781240}"/>
              </a:ext>
            </a:extLst>
          </p:cNvPr>
          <p:cNvSpPr>
            <a:spLocks noGrp="1"/>
          </p:cNvSpPr>
          <p:nvPr>
            <p:ph type="title"/>
          </p:nvPr>
        </p:nvSpPr>
        <p:spPr>
          <a:xfrm>
            <a:off x="332187" y="365126"/>
            <a:ext cx="2451653" cy="528954"/>
          </a:xfrm>
        </p:spPr>
        <p:txBody>
          <a:bodyPr/>
          <a:lstStyle/>
          <a:p>
            <a:r>
              <a:rPr lang="en-US" dirty="0"/>
              <a:t>Nancy’s story</a:t>
            </a:r>
            <a:endParaRPr lang="en-AU"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92772" y="177768"/>
            <a:ext cx="5351228" cy="6553012"/>
          </a:xfrm>
          <a:prstGeom prst="rect">
            <a:avLst/>
          </a:prstGeom>
        </p:spPr>
      </p:pic>
    </p:spTree>
    <p:extLst>
      <p:ext uri="{BB962C8B-B14F-4D97-AF65-F5344CB8AC3E}">
        <p14:creationId xmlns:p14="http://schemas.microsoft.com/office/powerpoint/2010/main" val="40916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F547-A911-445C-8960-849B874355C9}"/>
              </a:ext>
            </a:extLst>
          </p:cNvPr>
          <p:cNvSpPr>
            <a:spLocks noGrp="1"/>
          </p:cNvSpPr>
          <p:nvPr>
            <p:ph type="title"/>
          </p:nvPr>
        </p:nvSpPr>
        <p:spPr/>
        <p:txBody>
          <a:bodyPr/>
          <a:lstStyle/>
          <a:p>
            <a:r>
              <a:rPr lang="en-AU" sz="2800" dirty="0"/>
              <a:t>Older people’s mental health</a:t>
            </a:r>
          </a:p>
        </p:txBody>
      </p:sp>
      <p:sp>
        <p:nvSpPr>
          <p:cNvPr id="3" name="Content Placeholder 2">
            <a:extLst>
              <a:ext uri="{FF2B5EF4-FFF2-40B4-BE49-F238E27FC236}">
                <a16:creationId xmlns:a16="http://schemas.microsoft.com/office/drawing/2014/main" id="{5602074E-225F-44A4-86F8-6DA6CEBECC9B}"/>
              </a:ext>
            </a:extLst>
          </p:cNvPr>
          <p:cNvSpPr>
            <a:spLocks noGrp="1"/>
          </p:cNvSpPr>
          <p:nvPr>
            <p:ph idx="1"/>
          </p:nvPr>
        </p:nvSpPr>
        <p:spPr>
          <a:xfrm>
            <a:off x="332186" y="1057835"/>
            <a:ext cx="8376385" cy="5235389"/>
          </a:xfrm>
        </p:spPr>
        <p:txBody>
          <a:bodyPr/>
          <a:lstStyle/>
          <a:p>
            <a:pPr>
              <a:spcAft>
                <a:spcPts val="600"/>
              </a:spcAft>
            </a:pPr>
            <a:r>
              <a:rPr lang="en-AU" sz="2000" dirty="0">
                <a:latin typeface="Arial" panose="020B0604020202020204" pitchFamily="34" charset="0"/>
                <a:cs typeface="Arial" panose="020B0604020202020204" pitchFamily="34" charset="0"/>
              </a:rPr>
              <a:t>Some older people develop a mental illness as they age; others grow older with a mental illness that developed earlier in their lives</a:t>
            </a:r>
          </a:p>
          <a:p>
            <a:pPr>
              <a:spcAft>
                <a:spcPts val="600"/>
              </a:spcAft>
            </a:pPr>
            <a:r>
              <a:rPr kumimoji="1" lang="en-AU" sz="2000" dirty="0">
                <a:latin typeface="Arial" charset="0"/>
              </a:rPr>
              <a:t>Depression, anxiety disorders, schizophrenia and other psychotic illnesses, bipolar disorder are key mental health issues for older people, along with alcohol and substance misuse disorders</a:t>
            </a:r>
            <a:endParaRPr lang="en-AU" sz="2000" dirty="0">
              <a:latin typeface="Arial" panose="020B0604020202020204" pitchFamily="34" charset="0"/>
              <a:cs typeface="Arial" panose="020B0604020202020204" pitchFamily="34" charset="0"/>
            </a:endParaRPr>
          </a:p>
          <a:p>
            <a:pPr>
              <a:spcAft>
                <a:spcPts val="600"/>
              </a:spcAft>
            </a:pPr>
            <a:r>
              <a:rPr kumimoji="1" lang="en-AU" sz="2000" dirty="0">
                <a:latin typeface="Arial" charset="0"/>
              </a:rPr>
              <a:t>Ageing brings increased risk of dementia; behavioural and psychological symptoms of dementia (BPSD) common</a:t>
            </a:r>
          </a:p>
          <a:p>
            <a:pPr>
              <a:spcAft>
                <a:spcPts val="600"/>
              </a:spcAft>
            </a:pPr>
            <a:r>
              <a:rPr kumimoji="1" lang="en-AU" sz="2000" dirty="0">
                <a:latin typeface="Arial" charset="0"/>
              </a:rPr>
              <a:t>Suicide is a significant risk issue for older people, particularly older men, and depression is an important risk factor for suicide in later life </a:t>
            </a:r>
          </a:p>
          <a:p>
            <a:pPr>
              <a:spcAft>
                <a:spcPts val="600"/>
              </a:spcAft>
            </a:pPr>
            <a:r>
              <a:rPr kumimoji="1" lang="en-AU" sz="2000" dirty="0">
                <a:latin typeface="Arial" charset="0"/>
              </a:rPr>
              <a:t>As NSW population ages, number of older people with mental illness projected to increase significantly to approx. 260,000 in 2026</a:t>
            </a:r>
          </a:p>
          <a:p>
            <a:pPr>
              <a:spcAft>
                <a:spcPts val="600"/>
              </a:spcAft>
            </a:pPr>
            <a:r>
              <a:rPr kumimoji="1" lang="en-AU" sz="2000" dirty="0">
                <a:latin typeface="Arial" charset="0"/>
              </a:rPr>
              <a:t>Differences in presentations in older people and co-occurrence with                             physical illness; stigma &amp; under-recognition </a:t>
            </a:r>
            <a:r>
              <a:rPr kumimoji="1" lang="en-AU" sz="2000" b="1" dirty="0">
                <a:latin typeface="Arial" charset="0"/>
              </a:rPr>
              <a:t>but MH treatment effective</a:t>
            </a:r>
            <a:endParaRPr kumimoji="1" lang="en-US" sz="2000" b="1" dirty="0">
              <a:latin typeface="Arial" charset="0"/>
            </a:endParaRPr>
          </a:p>
        </p:txBody>
      </p:sp>
    </p:spTree>
    <p:extLst>
      <p:ext uri="{BB962C8B-B14F-4D97-AF65-F5344CB8AC3E}">
        <p14:creationId xmlns:p14="http://schemas.microsoft.com/office/powerpoint/2010/main" val="26041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BFCE-B5ED-4923-83B0-EB2D3F166F78}"/>
              </a:ext>
            </a:extLst>
          </p:cNvPr>
          <p:cNvSpPr>
            <a:spLocks noGrp="1"/>
          </p:cNvSpPr>
          <p:nvPr>
            <p:ph type="title"/>
          </p:nvPr>
        </p:nvSpPr>
        <p:spPr/>
        <p:txBody>
          <a:bodyPr/>
          <a:lstStyle/>
          <a:p>
            <a:r>
              <a:rPr lang="en-AU" sz="2800" dirty="0"/>
              <a:t>OPMH services across NSW</a:t>
            </a:r>
          </a:p>
        </p:txBody>
      </p:sp>
      <p:pic>
        <p:nvPicPr>
          <p:cNvPr id="4" name="Content Placeholder 3">
            <a:extLst>
              <a:ext uri="{FF2B5EF4-FFF2-40B4-BE49-F238E27FC236}">
                <a16:creationId xmlns:a16="http://schemas.microsoft.com/office/drawing/2014/main" id="{D8841F5F-2513-49B9-9F09-3A7466F3DDC4}"/>
              </a:ext>
            </a:extLst>
          </p:cNvPr>
          <p:cNvPicPr>
            <a:picLocks noGrp="1" noChangeAspect="1"/>
          </p:cNvPicPr>
          <p:nvPr>
            <p:ph idx="1"/>
          </p:nvPr>
        </p:nvPicPr>
        <p:blipFill>
          <a:blip r:embed="rId3"/>
          <a:stretch>
            <a:fillRect/>
          </a:stretch>
        </p:blipFill>
        <p:spPr>
          <a:xfrm>
            <a:off x="632483" y="905436"/>
            <a:ext cx="7626146" cy="5215539"/>
          </a:xfrm>
          <a:prstGeom prst="rect">
            <a:avLst/>
          </a:prstGeom>
        </p:spPr>
      </p:pic>
    </p:spTree>
    <p:extLst>
      <p:ext uri="{BB962C8B-B14F-4D97-AF65-F5344CB8AC3E}">
        <p14:creationId xmlns:p14="http://schemas.microsoft.com/office/powerpoint/2010/main" val="307761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2905-7976-BC4D-4DE2-78BD92BBE7E7}"/>
              </a:ext>
            </a:extLst>
          </p:cNvPr>
          <p:cNvSpPr>
            <a:spLocks noGrp="1"/>
          </p:cNvSpPr>
          <p:nvPr>
            <p:ph type="title"/>
          </p:nvPr>
        </p:nvSpPr>
        <p:spPr/>
        <p:txBody>
          <a:bodyPr/>
          <a:lstStyle/>
          <a:p>
            <a:r>
              <a:rPr lang="en-US" dirty="0"/>
              <a:t>The voice of consumers in OPMH Policy work</a:t>
            </a:r>
            <a:endParaRPr lang="en-AU" dirty="0"/>
          </a:p>
        </p:txBody>
      </p:sp>
      <p:sp>
        <p:nvSpPr>
          <p:cNvPr id="3" name="Content Placeholder 2">
            <a:extLst>
              <a:ext uri="{FF2B5EF4-FFF2-40B4-BE49-F238E27FC236}">
                <a16:creationId xmlns:a16="http://schemas.microsoft.com/office/drawing/2014/main" id="{B9647D3B-C48E-7488-6DB1-CADC80CA2C83}"/>
              </a:ext>
            </a:extLst>
          </p:cNvPr>
          <p:cNvSpPr>
            <a:spLocks noGrp="1"/>
          </p:cNvSpPr>
          <p:nvPr>
            <p:ph idx="1"/>
          </p:nvPr>
        </p:nvSpPr>
        <p:spPr>
          <a:xfrm>
            <a:off x="332184" y="905341"/>
            <a:ext cx="8479631" cy="4603994"/>
          </a:xfrm>
        </p:spPr>
        <p:txBody>
          <a:bodyPr/>
          <a:lstStyle/>
          <a:p>
            <a:pPr marL="0" indent="0">
              <a:buNone/>
            </a:pPr>
            <a:endParaRPr lang="en-US" dirty="0"/>
          </a:p>
          <a:p>
            <a:endParaRPr lang="en-US" dirty="0"/>
          </a:p>
          <a:p>
            <a:r>
              <a:rPr lang="en-US" sz="2000" dirty="0"/>
              <a:t>NSW OPMH Service Plan 2017-2027</a:t>
            </a:r>
          </a:p>
          <a:p>
            <a:r>
              <a:rPr lang="en-US" sz="2000" dirty="0"/>
              <a:t>NSW OPMH Inpatient Model of Care Guideline (</a:t>
            </a:r>
            <a:r>
              <a:rPr lang="en-AU" sz="2000" b="0" i="0" dirty="0">
                <a:solidFill>
                  <a:srgbClr val="333333"/>
                </a:solidFill>
                <a:effectLst/>
              </a:rPr>
              <a:t>GL2022_003)</a:t>
            </a:r>
          </a:p>
          <a:p>
            <a:r>
              <a:rPr lang="en-US" sz="2000" dirty="0"/>
              <a:t>SMHSOP Community Model of Care Guideline</a:t>
            </a:r>
            <a:r>
              <a:rPr lang="en-AU" sz="2000" dirty="0"/>
              <a:t> </a:t>
            </a:r>
            <a:r>
              <a:rPr lang="en-AU" sz="2000" u="sng" dirty="0">
                <a:solidFill>
                  <a:srgbClr val="333333"/>
                </a:solidFill>
              </a:rPr>
              <a:t>(</a:t>
            </a:r>
            <a:r>
              <a:rPr lang="en-AU" sz="2000" b="0" i="0" dirty="0">
                <a:solidFill>
                  <a:srgbClr val="333333"/>
                </a:solidFill>
                <a:effectLst/>
              </a:rPr>
              <a:t>GL2017_003</a:t>
            </a:r>
            <a:r>
              <a:rPr lang="en-AU" sz="2000" dirty="0">
                <a:solidFill>
                  <a:srgbClr val="333333"/>
                </a:solidFill>
              </a:rPr>
              <a:t>)</a:t>
            </a:r>
          </a:p>
          <a:p>
            <a:r>
              <a:rPr lang="en-AU" sz="2000" b="0" i="0" dirty="0">
                <a:solidFill>
                  <a:srgbClr val="333333"/>
                </a:solidFill>
                <a:effectLst/>
              </a:rPr>
              <a:t>OPMH Physical Health practice improvement project report (to be published 2023)</a:t>
            </a:r>
          </a:p>
          <a:p>
            <a:r>
              <a:rPr lang="en-US" sz="2000" b="0" i="0" dirty="0">
                <a:solidFill>
                  <a:srgbClr val="333333"/>
                </a:solidFill>
                <a:effectLst/>
              </a:rPr>
              <a:t>NSW Older People's Mental Health Recovery-oriented Practice Improvement Project - Statewide Project Report</a:t>
            </a:r>
          </a:p>
          <a:p>
            <a:r>
              <a:rPr lang="en-US" sz="2000" dirty="0">
                <a:solidFill>
                  <a:srgbClr val="333333"/>
                </a:solidFill>
              </a:rPr>
              <a:t>Pathways to Community Living – Stage One Evaluation Report (2021)</a:t>
            </a:r>
            <a:endParaRPr lang="en-AU" sz="2000" b="0" i="0" dirty="0">
              <a:solidFill>
                <a:srgbClr val="333333"/>
              </a:solidFill>
              <a:effectLst/>
            </a:endParaRPr>
          </a:p>
          <a:p>
            <a:endParaRPr lang="en-US" dirty="0"/>
          </a:p>
          <a:p>
            <a:endParaRPr lang="en-AU" dirty="0"/>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CB6A70C0-F442-997C-C2A2-1A4522EAB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128" y="4701540"/>
            <a:ext cx="1525348" cy="215646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07095C2B-203A-B930-27AA-62BB6A4A2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814" y="4731246"/>
            <a:ext cx="1524000" cy="215646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63DD399-918F-DE8D-EC36-E988F2E31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411" y="4701540"/>
            <a:ext cx="1530206" cy="2156460"/>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B34CBF67-FEB7-F5BB-0835-227BB8127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669" y="4731246"/>
            <a:ext cx="1475977" cy="2097047"/>
          </a:xfrm>
          <a:prstGeom prst="rect">
            <a:avLst/>
          </a:prstGeom>
          <a:ln>
            <a:solidFill>
              <a:schemeClr val="accent6"/>
            </a:solidFill>
          </a:ln>
        </p:spPr>
      </p:pic>
    </p:spTree>
    <p:extLst>
      <p:ext uri="{BB962C8B-B14F-4D97-AF65-F5344CB8AC3E}">
        <p14:creationId xmlns:p14="http://schemas.microsoft.com/office/powerpoint/2010/main" val="19182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7704" y="116632"/>
            <a:ext cx="4724809" cy="6669602"/>
          </a:xfrm>
          <a:prstGeom prst="rect">
            <a:avLst/>
          </a:prstGeom>
        </p:spPr>
      </p:pic>
    </p:spTree>
    <p:extLst>
      <p:ext uri="{BB962C8B-B14F-4D97-AF65-F5344CB8AC3E}">
        <p14:creationId xmlns:p14="http://schemas.microsoft.com/office/powerpoint/2010/main" val="316641316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20" y="940322"/>
            <a:ext cx="9631363" cy="4839832"/>
          </a:xfrm>
        </p:spPr>
      </p:pic>
      <p:sp>
        <p:nvSpPr>
          <p:cNvPr id="2" name="Title 1"/>
          <p:cNvSpPr>
            <a:spLocks noGrp="1"/>
          </p:cNvSpPr>
          <p:nvPr>
            <p:ph type="title"/>
          </p:nvPr>
        </p:nvSpPr>
        <p:spPr/>
        <p:txBody>
          <a:bodyPr/>
          <a:lstStyle/>
          <a:p>
            <a:r>
              <a:rPr lang="en-AU" dirty="0"/>
              <a:t>OPMH Service Plan consultations – Key themes</a:t>
            </a:r>
          </a:p>
        </p:txBody>
      </p:sp>
    </p:spTree>
    <p:extLst>
      <p:ext uri="{BB962C8B-B14F-4D97-AF65-F5344CB8AC3E}">
        <p14:creationId xmlns:p14="http://schemas.microsoft.com/office/powerpoint/2010/main" val="143979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AIU </a:t>
            </a:r>
            <a:r>
              <a:rPr lang="en-US" dirty="0" err="1"/>
              <a:t>MoC</a:t>
            </a:r>
            <a:r>
              <a:rPr lang="en-US" dirty="0"/>
              <a:t> Guideline </a:t>
            </a:r>
            <a:r>
              <a:rPr lang="en-AU" dirty="0"/>
              <a:t>consumer/carer voice</a:t>
            </a:r>
          </a:p>
        </p:txBody>
      </p:sp>
      <p:sp>
        <p:nvSpPr>
          <p:cNvPr id="5" name="Title 3">
            <a:extLst>
              <a:ext uri="{FF2B5EF4-FFF2-40B4-BE49-F238E27FC236}">
                <a16:creationId xmlns:a16="http://schemas.microsoft.com/office/drawing/2014/main" id="{D39F4243-CCB1-4FAC-BCBD-6BDEB79997D0}"/>
              </a:ext>
            </a:extLst>
          </p:cNvPr>
          <p:cNvSpPr txBox="1">
            <a:spLocks/>
          </p:cNvSpPr>
          <p:nvPr/>
        </p:nvSpPr>
        <p:spPr>
          <a:xfrm>
            <a:off x="332236" y="1340768"/>
            <a:ext cx="8479631" cy="540310"/>
          </a:xfrm>
          <a:prstGeom prst="rect">
            <a:avLst/>
          </a:prstGeom>
        </p:spPr>
        <p:txBody>
          <a:bodyPr vert="horz" lIns="0" tIns="0" rIns="0" bIns="0" rtlCol="0" anchor="ctr">
            <a:noAutofit/>
          </a:bodyPr>
          <a:lstStyle>
            <a:lvl1pPr algn="l" defTabSz="910790"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a:lstStyle>
          <a:p>
            <a:r>
              <a:rPr lang="en-AU" sz="2000" dirty="0">
                <a:solidFill>
                  <a:srgbClr val="002060"/>
                </a:solidFill>
              </a:rPr>
              <a:t>Factors from the consultation about what was important to consumers and carers </a:t>
            </a:r>
            <a:br>
              <a:rPr lang="en-AU" dirty="0"/>
            </a:br>
            <a:br>
              <a:rPr lang="en-AU" dirty="0"/>
            </a:b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1" y="1610923"/>
            <a:ext cx="9144000" cy="4594929"/>
          </a:xfrm>
          <a:prstGeom prst="rect">
            <a:avLst/>
          </a:prstGeom>
        </p:spPr>
      </p:pic>
    </p:spTree>
    <p:extLst>
      <p:ext uri="{BB962C8B-B14F-4D97-AF65-F5344CB8AC3E}">
        <p14:creationId xmlns:p14="http://schemas.microsoft.com/office/powerpoint/2010/main" val="289416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AIU </a:t>
            </a:r>
            <a:r>
              <a:rPr lang="en-US" dirty="0" err="1"/>
              <a:t>MoC</a:t>
            </a:r>
            <a:r>
              <a:rPr lang="en-US" dirty="0"/>
              <a:t> Guideline </a:t>
            </a:r>
            <a:r>
              <a:rPr lang="en-AU" dirty="0"/>
              <a:t>consumer/carer consultation findings</a:t>
            </a:r>
          </a:p>
        </p:txBody>
      </p:sp>
      <p:pic>
        <p:nvPicPr>
          <p:cNvPr id="4" name="Picture 3" descr="N:\Team\Orange\OPMH Policy Unit\Acute &amp; Emergency MH\Acute Inpatient Model of Care 2020\Consumer and carer consultation\Word Art (1).jpeg"/>
          <p:cNvPicPr/>
          <p:nvPr/>
        </p:nvPicPr>
        <p:blipFill>
          <a:blip r:embed="rId3">
            <a:extLst>
              <a:ext uri="{28A0092B-C50C-407E-A947-70E740481C1C}">
                <a14:useLocalDpi xmlns:a14="http://schemas.microsoft.com/office/drawing/2010/main" val="0"/>
              </a:ext>
            </a:extLst>
          </a:blip>
          <a:srcRect/>
          <a:stretch>
            <a:fillRect/>
          </a:stretch>
        </p:blipFill>
        <p:spPr bwMode="auto">
          <a:xfrm>
            <a:off x="1873208" y="1700808"/>
            <a:ext cx="5397686" cy="4920689"/>
          </a:xfrm>
          <a:prstGeom prst="rect">
            <a:avLst/>
          </a:prstGeom>
          <a:noFill/>
          <a:ln>
            <a:noFill/>
          </a:ln>
        </p:spPr>
      </p:pic>
      <p:sp>
        <p:nvSpPr>
          <p:cNvPr id="5" name="Title 3">
            <a:extLst>
              <a:ext uri="{FF2B5EF4-FFF2-40B4-BE49-F238E27FC236}">
                <a16:creationId xmlns:a16="http://schemas.microsoft.com/office/drawing/2014/main" id="{D39F4243-CCB1-4FAC-BCBD-6BDEB79997D0}"/>
              </a:ext>
            </a:extLst>
          </p:cNvPr>
          <p:cNvSpPr txBox="1">
            <a:spLocks/>
          </p:cNvSpPr>
          <p:nvPr/>
        </p:nvSpPr>
        <p:spPr>
          <a:xfrm>
            <a:off x="332235" y="1201638"/>
            <a:ext cx="8479631" cy="540310"/>
          </a:xfrm>
          <a:prstGeom prst="rect">
            <a:avLst/>
          </a:prstGeom>
        </p:spPr>
        <p:txBody>
          <a:bodyPr vert="horz" lIns="0" tIns="0" rIns="0" bIns="0" rtlCol="0" anchor="ctr">
            <a:noAutofit/>
          </a:bodyPr>
          <a:lstStyle>
            <a:lvl1pPr algn="l" defTabSz="910790" rtl="0" eaLnBrk="1" latinLnBrk="0" hangingPunct="1">
              <a:lnSpc>
                <a:spcPct val="90000"/>
              </a:lnSpc>
              <a:spcBef>
                <a:spcPct val="0"/>
              </a:spcBef>
              <a:buNone/>
              <a:defRPr lang="en-US" sz="2400" b="1" kern="1200" cap="none" baseline="0" dirty="0">
                <a:solidFill>
                  <a:schemeClr val="accent2"/>
                </a:solidFill>
                <a:latin typeface="+mj-lt"/>
                <a:ea typeface="+mj-ea"/>
                <a:cs typeface="+mj-cs"/>
              </a:defRPr>
            </a:lvl1pPr>
          </a:lstStyle>
          <a:p>
            <a:r>
              <a:rPr lang="en-AU" sz="2000" dirty="0">
                <a:solidFill>
                  <a:srgbClr val="002060"/>
                </a:solidFill>
              </a:rPr>
              <a:t>Aspects of the unit's design and care that could have been better</a:t>
            </a:r>
            <a:br>
              <a:rPr lang="en-AU" dirty="0"/>
            </a:br>
            <a:br>
              <a:rPr lang="en-AU" dirty="0"/>
            </a:br>
            <a:endParaRPr lang="en-AU" dirty="0"/>
          </a:p>
        </p:txBody>
      </p:sp>
    </p:spTree>
    <p:extLst>
      <p:ext uri="{BB962C8B-B14F-4D97-AF65-F5344CB8AC3E}">
        <p14:creationId xmlns:p14="http://schemas.microsoft.com/office/powerpoint/2010/main" val="4343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02021965ac9cd385cee362383dbe7d356cfcb27"/>
</p:tagLst>
</file>

<file path=ppt/tags/tag2.xml><?xml version="1.0" encoding="utf-8"?>
<p:tagLst xmlns:a="http://schemas.openxmlformats.org/drawingml/2006/main" xmlns:r="http://schemas.openxmlformats.org/officeDocument/2006/relationships" xmlns:p="http://schemas.openxmlformats.org/presentationml/2006/main">
  <p:tag name="SHAPE_LOCKS" val="15"/>
</p:tagLst>
</file>

<file path=ppt/tags/tag3.xml><?xml version="1.0" encoding="utf-8"?>
<p:tagLst xmlns:a="http://schemas.openxmlformats.org/drawingml/2006/main" xmlns:r="http://schemas.openxmlformats.org/officeDocument/2006/relationships" xmlns:p="http://schemas.openxmlformats.org/presentationml/2006/main">
  <p:tag name="SHAPE_LOCKS" val="15"/>
</p:tagLst>
</file>

<file path=ppt/theme/theme1.xml><?xml version="1.0" encoding="utf-8"?>
<a:theme xmlns:a="http://schemas.openxmlformats.org/drawingml/2006/main" name="NSW Health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76D8E41739163439B6BE9383A3E63E8" ma:contentTypeVersion="1397" ma:contentTypeDescription="Create a new document." ma:contentTypeScope="" ma:versionID="1a6c84467657b65aadb0b2183f32ad6e">
  <xsd:schema xmlns:xsd="http://www.w3.org/2001/XMLSchema" xmlns:xs="http://www.w3.org/2001/XMLSchema" xmlns:p="http://schemas.microsoft.com/office/2006/metadata/properties" xmlns:ns2="41dd89e7-d09f-4508-9020-edeff2a1c63d" xmlns:ns3="c9b66bf8-498d-46ee-a8a3-b621fbb0710a" targetNamespace="http://schemas.microsoft.com/office/2006/metadata/properties" ma:root="true" ma:fieldsID="64d6c2c5be076426a173896f13ffd7f7" ns2:_="" ns3:_="">
    <xsd:import namespace="41dd89e7-d09f-4508-9020-edeff2a1c63d"/>
    <xsd:import namespace="c9b66bf8-498d-46ee-a8a3-b621fbb0710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d89e7-d09f-4508-9020-edeff2a1c63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2fee4bd6-1524-4b06-b2a5-c9dbfa1f8aba}" ma:internalName="TaxCatchAll" ma:showField="CatchAllData" ma:web="41dd89e7-d09f-4508-9020-edeff2a1c6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b66bf8-498d-46ee-a8a3-b621fbb071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4fb574f-5b36-48c5-96e4-e3d1db7790b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b66bf8-498d-46ee-a8a3-b621fbb0710a">
      <Terms xmlns="http://schemas.microsoft.com/office/infopath/2007/PartnerControls"/>
    </lcf76f155ced4ddcb4097134ff3c332f>
    <TaxCatchAll xmlns="41dd89e7-d09f-4508-9020-edeff2a1c63d" xsi:nil="true"/>
    <_dlc_DocId xmlns="41dd89e7-d09f-4508-9020-edeff2a1c63d">J4ZWR734CZ5R-190739479-228874</_dlc_DocId>
    <_dlc_DocIdUrl xmlns="41dd89e7-d09f-4508-9020-edeff2a1c63d">
      <Url>https://mhccouncil.sharepoint.com/sites/GeneralData/_layouts/15/DocIdRedir.aspx?ID=J4ZWR734CZ5R-190739479-228874</Url>
      <Description>J4ZWR734CZ5R-190739479-228874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F9678E-BE00-4BEC-8730-9537B70B375C}"/>
</file>

<file path=customXml/itemProps2.xml><?xml version="1.0" encoding="utf-8"?>
<ds:datastoreItem xmlns:ds="http://schemas.openxmlformats.org/officeDocument/2006/customXml" ds:itemID="{03F5216E-29E2-4185-9472-84E8A6271769}"/>
</file>

<file path=customXml/itemProps3.xml><?xml version="1.0" encoding="utf-8"?>
<ds:datastoreItem xmlns:ds="http://schemas.openxmlformats.org/officeDocument/2006/customXml" ds:itemID="{781C14D1-7787-42B4-AF41-CD3D2B77C809}">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63692d22-9298-493d-aa2f-61b827075d22"/>
    <ds:schemaRef ds:uri="http://www.w3.org/XML/1998/namespace"/>
  </ds:schemaRefs>
</ds:datastoreItem>
</file>

<file path=customXml/itemProps4.xml><?xml version="1.0" encoding="utf-8"?>
<ds:datastoreItem xmlns:ds="http://schemas.openxmlformats.org/officeDocument/2006/customXml" ds:itemID="{6F4DDCAC-BE19-47EC-96F1-422488E0C6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2922</TotalTime>
  <Words>1485</Words>
  <Application>Microsoft Office PowerPoint</Application>
  <PresentationFormat>On-screen Show (4:3)</PresentationFormat>
  <Paragraphs>146</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Wingdings</vt:lpstr>
      <vt:lpstr>NSW Health Theme</vt:lpstr>
      <vt:lpstr>Older People’s Mental Health in NSW</vt:lpstr>
      <vt:lpstr>OPMH Policy Unit </vt:lpstr>
      <vt:lpstr>Older people’s mental health</vt:lpstr>
      <vt:lpstr>OPMH services across NSW</vt:lpstr>
      <vt:lpstr>The voice of consumers in OPMH Policy work</vt:lpstr>
      <vt:lpstr>PowerPoint Presentation</vt:lpstr>
      <vt:lpstr>OPMH Service Plan consultations – Key themes</vt:lpstr>
      <vt:lpstr>AIU MoC Guideline consumer/carer voice</vt:lpstr>
      <vt:lpstr>AIU MoC Guideline consumer/carer consultation findings</vt:lpstr>
      <vt:lpstr>OPMH Recovery project</vt:lpstr>
      <vt:lpstr>PowerPoint Presentation</vt:lpstr>
      <vt:lpstr>OPMH Physical Health Project </vt:lpstr>
      <vt:lpstr>Participating teams across NSW</vt:lpstr>
      <vt:lpstr>Physical health project outcomes</vt:lpstr>
      <vt:lpstr>Pathways to Community Living</vt:lpstr>
      <vt:lpstr>The target group: Stage One</vt:lpstr>
      <vt:lpstr>Key drivers and enablers 2014 onwards</vt:lpstr>
      <vt:lpstr>The PCLI approach</vt:lpstr>
      <vt:lpstr>Successful transitions to community living</vt:lpstr>
      <vt:lpstr>What did the evaluation and data tell us?</vt:lpstr>
      <vt:lpstr>Improved experiences for people with SPMI and families</vt:lpstr>
      <vt:lpstr>Improved experiences for people with SPMI</vt:lpstr>
      <vt:lpstr>Improved experiences for families and carers</vt:lpstr>
      <vt:lpstr>Nancy’s story</vt:lpstr>
    </vt:vector>
  </TitlesOfParts>
  <Company>Synapsis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4x3 PowerPoint template - for external audiences (NSW Gov logo)</dc:title>
  <dc:creator>creative.services.presentations@accenture.com</dc:creator>
  <dc:description>D1 - SC - 08/01</dc:description>
  <cp:lastModifiedBy>Elizabeth Abbott (Western NSW LHD)</cp:lastModifiedBy>
  <cp:revision>215</cp:revision>
  <cp:lastPrinted>2022-10-18T02:30:23Z</cp:lastPrinted>
  <dcterms:created xsi:type="dcterms:W3CDTF">2016-10-19T23:36:03Z</dcterms:created>
  <dcterms:modified xsi:type="dcterms:W3CDTF">2022-12-01T22:57:01Z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rName">
    <vt:lpwstr>Alice Chu</vt:lpwstr>
  </property>
  <property fmtid="{D5CDD505-2E9C-101B-9397-08002B2CF9AE}" pid="3" name="ComputerName">
    <vt:lpwstr>LAPTOP-UDL3N84V</vt:lpwstr>
  </property>
  <property fmtid="{D5CDD505-2E9C-101B-9397-08002B2CF9AE}" pid="4" name="ContentTypeId">
    <vt:lpwstr>0x010100C9F0DE0FF11F47A6AE50EC9AADC76F83006942542B6873E143A31679EA5A50B1B7</vt:lpwstr>
  </property>
  <property fmtid="{D5CDD505-2E9C-101B-9397-08002B2CF9AE}" pid="5" name="Audience1">
    <vt:lpwstr>16;#All Users|3657b3fb-1c2b-4370-8213-5e0963bce5d9</vt:lpwstr>
  </property>
  <property fmtid="{D5CDD505-2E9C-101B-9397-08002B2CF9AE}" pid="6" name="TaxKeyword">
    <vt:lpwstr/>
  </property>
  <property fmtid="{D5CDD505-2E9C-101B-9397-08002B2CF9AE}" pid="7" name="Venues">
    <vt:lpwstr/>
  </property>
  <property fmtid="{D5CDD505-2E9C-101B-9397-08002B2CF9AE}" pid="8" name="Region">
    <vt:lpwstr/>
  </property>
  <property fmtid="{D5CDD505-2E9C-101B-9397-08002B2CF9AE}" pid="9" name="OOS_Type">
    <vt:lpwstr>12;#Template|5bed4472-366f-4bf0-b84f-9abf89309d91</vt:lpwstr>
  </property>
  <property fmtid="{D5CDD505-2E9C-101B-9397-08002B2CF9AE}" pid="10" name="OOSDocStatus">
    <vt:lpwstr>43;#Published|1526afc4-5150-4684-94c3-78422dfa07b1</vt:lpwstr>
  </property>
  <property fmtid="{D5CDD505-2E9C-101B-9397-08002B2CF9AE}" pid="11" name="OOS_Classification">
    <vt:lpwstr>15;#Unclassified|b24bbe3f-2d2d-4346-b6a0-8cffe4513138</vt:lpwstr>
  </property>
  <property fmtid="{D5CDD505-2E9C-101B-9397-08002B2CF9AE}" pid="12" name="System">
    <vt:lpwstr/>
  </property>
  <property fmtid="{D5CDD505-2E9C-101B-9397-08002B2CF9AE}" pid="13" name="Group1">
    <vt:lpwstr>84;#Communications|a6d0d277-bece-428f-aebd-47e61f401bad</vt:lpwstr>
  </property>
  <property fmtid="{D5CDD505-2E9C-101B-9397-08002B2CF9AE}" pid="14" name="moh_TemplateCategory">
    <vt:lpwstr>Corporate Stationery</vt:lpwstr>
  </property>
  <property fmtid="{D5CDD505-2E9C-101B-9397-08002B2CF9AE}" pid="15" name="MediaServiceImageTags">
    <vt:lpwstr/>
  </property>
  <property fmtid="{D5CDD505-2E9C-101B-9397-08002B2CF9AE}" pid="16" name="_dlc_DocIdItemGuid">
    <vt:lpwstr>af1f7008-3a55-4d81-9567-ca55369875a3</vt:lpwstr>
  </property>
</Properties>
</file>