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685" r:id="rId3"/>
    <p:sldMasterId id="2147483688" r:id="rId4"/>
    <p:sldMasterId id="2147483693" r:id="rId5"/>
    <p:sldMasterId id="2147483695" r:id="rId6"/>
    <p:sldMasterId id="2147483700" r:id="rId7"/>
    <p:sldMasterId id="2147483705" r:id="rId8"/>
    <p:sldMasterId id="2147483710" r:id="rId9"/>
    <p:sldMasterId id="2147483714" r:id="rId10"/>
    <p:sldMasterId id="2147483719" r:id="rId11"/>
  </p:sldMasterIdLst>
  <p:notesMasterIdLst>
    <p:notesMasterId r:id="rId34"/>
  </p:notesMasterIdLst>
  <p:handoutMasterIdLst>
    <p:handoutMasterId r:id="rId35"/>
  </p:handoutMasterIdLst>
  <p:sldIdLst>
    <p:sldId id="256" r:id="rId12"/>
    <p:sldId id="309" r:id="rId13"/>
    <p:sldId id="431" r:id="rId14"/>
    <p:sldId id="439" r:id="rId15"/>
    <p:sldId id="259" r:id="rId16"/>
    <p:sldId id="327" r:id="rId17"/>
    <p:sldId id="330" r:id="rId18"/>
    <p:sldId id="442" r:id="rId19"/>
    <p:sldId id="434" r:id="rId20"/>
    <p:sldId id="440" r:id="rId21"/>
    <p:sldId id="425" r:id="rId22"/>
    <p:sldId id="326" r:id="rId23"/>
    <p:sldId id="426" r:id="rId24"/>
    <p:sldId id="427" r:id="rId25"/>
    <p:sldId id="428" r:id="rId26"/>
    <p:sldId id="429" r:id="rId27"/>
    <p:sldId id="437" r:id="rId28"/>
    <p:sldId id="441" r:id="rId29"/>
    <p:sldId id="423" r:id="rId30"/>
    <p:sldId id="432" r:id="rId31"/>
    <p:sldId id="438" r:id="rId32"/>
    <p:sldId id="315" r:id="rId3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a Smith" initials="TS" lastIdx="1" clrIdx="0">
    <p:extLst>
      <p:ext uri="{19B8F6BF-5375-455C-9EA6-DF929625EA0E}">
        <p15:presenceInfo xmlns:p15="http://schemas.microsoft.com/office/powerpoint/2012/main" userId="S::tina@mhcc.org.au::d3911ca2-4b76-4540-a2ad-6296a4cdf9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AA42"/>
    <a:srgbClr val="4F2083"/>
    <a:srgbClr val="F47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4" autoAdjust="0"/>
    <p:restoredTop sz="68799" autoAdjust="0"/>
  </p:normalViewPr>
  <p:slideViewPr>
    <p:cSldViewPr>
      <p:cViewPr varScale="1">
        <p:scale>
          <a:sx n="93" d="100"/>
          <a:sy n="93" d="100"/>
        </p:scale>
        <p:origin x="579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customXml" Target="../customXml/item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handoutMaster" Target="handoutMasters/handoutMaster1.xml"/><Relationship Id="rId43" Type="http://schemas.openxmlformats.org/officeDocument/2006/relationships/customXml" Target="../customXml/item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676CE-408F-4DD6-AF4F-CF1E6FEB19A9}" type="datetimeFigureOut">
              <a:rPr lang="en-AU" smtClean="0"/>
              <a:t>9/06/2020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570DE-CB0E-4F86-8466-51ACC187D4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139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E35F2-FF2B-47D5-9E36-C2A5E6580D32}" type="datetimeFigureOut">
              <a:rPr lang="en-AU" smtClean="0"/>
              <a:t>9/06/2020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4C1C0-80F7-4F01-9297-D9D435CA878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383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5E150-04EB-4F9E-8872-66945ACC729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4C1C0-80F7-4F01-9297-D9D435CA8788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528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4C1C0-80F7-4F01-9297-D9D435CA8788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2742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4C1C0-80F7-4F01-9297-D9D435CA8788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820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4C1C0-80F7-4F01-9297-D9D435CA8788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5968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4C1C0-80F7-4F01-9297-D9D435CA8788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605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4C1C0-80F7-4F01-9297-D9D435CA8788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121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852936"/>
            <a:ext cx="8208912" cy="12241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rgbClr val="F47D2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323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SECTION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08520" y="-99392"/>
            <a:ext cx="9577064" cy="5904656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388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65125"/>
            <a:ext cx="7886700" cy="7596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9A89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SECTION TITLE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95536" y="1484784"/>
            <a:ext cx="8064896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3486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SECTION TITLE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quarter" idx="11"/>
          </p:nvPr>
        </p:nvSpPr>
        <p:spPr>
          <a:xfrm>
            <a:off x="1439342" y="1340768"/>
            <a:ext cx="6265316" cy="3816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551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251520" y="6232227"/>
            <a:ext cx="396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844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SECTION TITLE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7886700" cy="86409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9844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32334" y="1556792"/>
            <a:ext cx="7877894" cy="4248472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08520" y="-86492"/>
            <a:ext cx="9396536" cy="419147"/>
          </a:xfrm>
          <a:prstGeom prst="rect">
            <a:avLst/>
          </a:prstGeom>
          <a:solidFill>
            <a:srgbClr val="984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037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94919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SECTION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08520" y="-99392"/>
            <a:ext cx="9577064" cy="5904656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3561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65125"/>
            <a:ext cx="7886700" cy="7596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44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SECTION TITLE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95536" y="1484784"/>
            <a:ext cx="8064896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9984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251520" y="6232227"/>
            <a:ext cx="396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89E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SECTION TITLE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7886700" cy="86409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89E1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32334" y="1556792"/>
            <a:ext cx="7877894" cy="4248472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08520" y="-86492"/>
            <a:ext cx="9396536" cy="419147"/>
          </a:xfrm>
          <a:prstGeom prst="rect">
            <a:avLst/>
          </a:prstGeom>
          <a:solidFill>
            <a:srgbClr val="F89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9412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89E1C"/>
                </a:solidFill>
              </a:defRPr>
            </a:lvl1pPr>
          </a:lstStyle>
          <a:p>
            <a:r>
              <a:rPr lang="en-AU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85356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89E1C"/>
                </a:solidFill>
              </a:defRPr>
            </a:lvl1pPr>
          </a:lstStyle>
          <a:p>
            <a:r>
              <a:rPr lang="en-AU" dirty="0"/>
              <a:t>SECTION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08520" y="-99392"/>
            <a:ext cx="9577064" cy="5904656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258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895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4F208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39604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534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65125"/>
            <a:ext cx="7886700" cy="7596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89E1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89E1C"/>
                </a:solidFill>
              </a:defRPr>
            </a:lvl1pPr>
          </a:lstStyle>
          <a:p>
            <a:r>
              <a:rPr lang="en-AU" dirty="0"/>
              <a:t>SECTION TITLE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95536" y="1484784"/>
            <a:ext cx="8064896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7514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251520" y="6232227"/>
            <a:ext cx="396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1C6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SECTION TITLE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7886700" cy="86409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81C6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32334" y="1556792"/>
            <a:ext cx="7877894" cy="4248472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08520" y="-86492"/>
            <a:ext cx="9396536" cy="419147"/>
          </a:xfrm>
          <a:prstGeom prst="rect">
            <a:avLst/>
          </a:prstGeom>
          <a:solidFill>
            <a:srgbClr val="81C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343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1C67A"/>
                </a:solidFill>
              </a:defRPr>
            </a:lvl1pPr>
          </a:lstStyle>
          <a:p>
            <a:r>
              <a:rPr lang="en-AU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36764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1C67A"/>
                </a:solidFill>
              </a:defRPr>
            </a:lvl1pPr>
          </a:lstStyle>
          <a:p>
            <a:r>
              <a:rPr lang="en-AU" dirty="0"/>
              <a:t>SECTION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08520" y="-99392"/>
            <a:ext cx="9577064" cy="5904656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4682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65125"/>
            <a:ext cx="7886700" cy="7596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1C6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1C67A"/>
                </a:solidFill>
              </a:defRPr>
            </a:lvl1pPr>
          </a:lstStyle>
          <a:p>
            <a:r>
              <a:rPr lang="en-AU" dirty="0"/>
              <a:t>SECTION TITLE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95536" y="1484784"/>
            <a:ext cx="8064896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5155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51520" y="6232227"/>
            <a:ext cx="30861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/>
              <a:t>SECTION TITLE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quarter" idx="11"/>
          </p:nvPr>
        </p:nvSpPr>
        <p:spPr>
          <a:xfrm>
            <a:off x="1439342" y="1340768"/>
            <a:ext cx="6265316" cy="3816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3021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to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AU" dirty="0"/>
              <a:t>SECTION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4570" y="764704"/>
            <a:ext cx="5544616" cy="520515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05224" y="2204864"/>
            <a:ext cx="3323307" cy="20889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[insert acknowledgment to country here]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8321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251520" y="6232227"/>
            <a:ext cx="396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SECTION TITLE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7886700" cy="86409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32334" y="1556792"/>
            <a:ext cx="7877894" cy="4248472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08520" y="-86492"/>
            <a:ext cx="9396536" cy="419147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3681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251520" y="6232227"/>
            <a:ext cx="396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SECTION TITLE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7886700" cy="86409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32334" y="1556792"/>
            <a:ext cx="7877894" cy="4248472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08520" y="-86492"/>
            <a:ext cx="9396536" cy="419147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0463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8593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002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SECTION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08520" y="-99392"/>
            <a:ext cx="9577064" cy="5904656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2962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65125"/>
            <a:ext cx="7886700" cy="7596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SECTION TITLE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95536" y="1484784"/>
            <a:ext cx="8064896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9226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251520" y="6232227"/>
            <a:ext cx="396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47D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SECTION TITLE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7886700" cy="86409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47D2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32334" y="1556792"/>
            <a:ext cx="7877894" cy="4248472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08520" y="-86492"/>
            <a:ext cx="9396536" cy="419147"/>
          </a:xfrm>
          <a:prstGeom prst="rect">
            <a:avLst/>
          </a:prstGeom>
          <a:solidFill>
            <a:srgbClr val="F47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1764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67692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SECTION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08520" y="-99392"/>
            <a:ext cx="9577064" cy="5904656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6084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65125"/>
            <a:ext cx="7886700" cy="7596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7D2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SECTION TITLE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95536" y="1484784"/>
            <a:ext cx="8064896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146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8404"/>
            <a:ext cx="3008313" cy="670396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4F208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0729"/>
            <a:ext cx="5111750" cy="475252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2817"/>
            <a:ext cx="3008313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5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800600"/>
            <a:ext cx="7920880" cy="572616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F208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5576" y="908719"/>
            <a:ext cx="7992888" cy="3818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908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3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88"/>
            <a:ext cx="6477013" cy="436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7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251520" y="6232227"/>
            <a:ext cx="396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9A8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SECTION TITLE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7886700" cy="86409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9A89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32334" y="1556792"/>
            <a:ext cx="7877894" cy="4248472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08520" y="-86492"/>
            <a:ext cx="9396536" cy="419147"/>
          </a:xfrm>
          <a:prstGeom prst="rect">
            <a:avLst/>
          </a:prstGeom>
          <a:solidFill>
            <a:srgbClr val="29A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665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271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3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1400"/>
            <a:ext cx="9409045" cy="70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9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21288"/>
            <a:ext cx="927247" cy="575891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23528" y="6597352"/>
            <a:ext cx="7344816" cy="0"/>
          </a:xfrm>
          <a:prstGeom prst="line">
            <a:avLst/>
          </a:prstGeom>
          <a:ln>
            <a:solidFill>
              <a:srgbClr val="4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251520" y="6232227"/>
            <a:ext cx="396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8411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FCAF1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21288"/>
            <a:ext cx="927247" cy="575891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23528" y="6597352"/>
            <a:ext cx="7344816" cy="0"/>
          </a:xfrm>
          <a:prstGeom prst="line">
            <a:avLst/>
          </a:prstGeom>
          <a:ln>
            <a:solidFill>
              <a:srgbClr val="F47D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251520" y="6232227"/>
            <a:ext cx="396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47D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3400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FCAF1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8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805264"/>
            <a:ext cx="9144000" cy="1152128"/>
          </a:xfrm>
          <a:prstGeom prst="rect">
            <a:avLst/>
          </a:prstGeom>
          <a:solidFill>
            <a:srgbClr val="984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123728" y="6146638"/>
            <a:ext cx="451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Funded by the </a:t>
            </a:r>
            <a:r>
              <a:rPr lang="en-AU" baseline="0" dirty="0">
                <a:solidFill>
                  <a:schemeClr val="bg1"/>
                </a:solidFill>
              </a:rPr>
              <a:t>                     produced by MHCC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026" name="Picture 2" descr="NDIS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97557"/>
            <a:ext cx="942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imagine.today/wp-content/uploads/2017/05/mhcc_logo__reimagine-e149567024268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54" y="6093296"/>
            <a:ext cx="788958" cy="49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28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21288"/>
            <a:ext cx="927247" cy="575891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23528" y="6597352"/>
            <a:ext cx="7344816" cy="0"/>
          </a:xfrm>
          <a:prstGeom prst="line">
            <a:avLst/>
          </a:prstGeom>
          <a:ln>
            <a:solidFill>
              <a:srgbClr val="29A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251520" y="6232227"/>
            <a:ext cx="396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9A8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1176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FCAF1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08520" y="-86492"/>
            <a:ext cx="9396536" cy="7043884"/>
          </a:xfrm>
          <a:prstGeom prst="rect">
            <a:avLst/>
          </a:prstGeom>
          <a:solidFill>
            <a:srgbClr val="984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21288"/>
            <a:ext cx="927247" cy="575890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23528" y="6597352"/>
            <a:ext cx="73448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251520" y="6232227"/>
            <a:ext cx="3744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678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21288"/>
            <a:ext cx="927247" cy="575891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23528" y="6597352"/>
            <a:ext cx="7344816" cy="0"/>
          </a:xfrm>
          <a:prstGeom prst="line">
            <a:avLst/>
          </a:prstGeom>
          <a:ln>
            <a:solidFill>
              <a:srgbClr val="9844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251520" y="6232227"/>
            <a:ext cx="396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844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999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FCAF1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21288"/>
            <a:ext cx="927247" cy="575891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23528" y="6597352"/>
            <a:ext cx="7344816" cy="0"/>
          </a:xfrm>
          <a:prstGeom prst="line">
            <a:avLst/>
          </a:prstGeom>
          <a:ln>
            <a:solidFill>
              <a:srgbClr val="F89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251520" y="6232227"/>
            <a:ext cx="396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89E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030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FCAF1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21288"/>
            <a:ext cx="927247" cy="575891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23528" y="6597352"/>
            <a:ext cx="7344816" cy="0"/>
          </a:xfrm>
          <a:prstGeom prst="line">
            <a:avLst/>
          </a:prstGeom>
          <a:ln>
            <a:solidFill>
              <a:srgbClr val="81C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251520" y="6232227"/>
            <a:ext cx="396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1C6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3236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FCAF1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08520" y="-95200"/>
            <a:ext cx="9433048" cy="6957392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3528" y="6597352"/>
            <a:ext cx="73448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08" y="6110819"/>
            <a:ext cx="783372" cy="486533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51520" y="623222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AU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8819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raining@mhcc.org.a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8208912" cy="3672408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Supporting Community Connection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How can you help people living with mental health challenges to live more fulfilling lives in the communities of their choice?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Webinar 3/3 – 10 June 2020</a:t>
            </a:r>
          </a:p>
          <a:p>
            <a:r>
              <a:rPr lang="en-US" sz="2400" dirty="0">
                <a:solidFill>
                  <a:schemeClr val="tx1"/>
                </a:solidFill>
              </a:rPr>
              <a:t>10:30 – 11:30 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36FDC-5D16-4D3C-B0EC-0195ABB26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7" y="-117130"/>
            <a:ext cx="2402489" cy="12418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E45CEE-E611-4549-BF87-2E6F7EB0B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44623"/>
            <a:ext cx="1791386" cy="161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6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55DBBB-569C-4AD2-BEB1-7EBA89943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6632"/>
            <a:ext cx="7455556" cy="671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3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E21E4-A627-4039-B9C4-8C5173FD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/>
          <a:lstStyle/>
          <a:p>
            <a:r>
              <a:rPr lang="en-US" dirty="0"/>
              <a:t>Panel &amp; viewer questions/comments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668F7-8B54-4BE6-95A7-C7707E813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7499176" cy="2376264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Can you describe for us a moment or two across the two years of the project that had meaning for you?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B1D3-2839-4073-B784-F36542BF3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149080"/>
            <a:ext cx="1838587" cy="16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26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Learning Materials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2304256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Videos </a:t>
            </a:r>
            <a:r>
              <a:rPr lang="en-US" sz="2800" dirty="0"/>
              <a:t>– 5 minutes</a:t>
            </a:r>
          </a:p>
          <a:p>
            <a:r>
              <a:rPr lang="en-US" b="1" dirty="0"/>
              <a:t>PPT Presentations</a:t>
            </a:r>
            <a:r>
              <a:rPr lang="en-US" sz="2800" dirty="0"/>
              <a:t> – 15 slides</a:t>
            </a:r>
            <a:endParaRPr lang="en-US" b="1" dirty="0"/>
          </a:p>
          <a:p>
            <a:r>
              <a:rPr lang="en-US" b="1" dirty="0"/>
              <a:t>Facilitator/Trainer Guides</a:t>
            </a:r>
            <a:r>
              <a:rPr lang="en-US" sz="2800" dirty="0"/>
              <a:t> – 10 pages</a:t>
            </a:r>
            <a:endParaRPr lang="en-US" sz="2800" b="1" dirty="0"/>
          </a:p>
          <a:p>
            <a:r>
              <a:rPr lang="en-A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‘Good Practice Guide’ &amp; ‘Project Report’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16D06-2F64-4A5E-BE63-1F77AC76D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061748"/>
            <a:ext cx="1841152" cy="1658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71A54B-D1D5-4030-B7D6-214C69013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943162"/>
            <a:ext cx="2032088" cy="287324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CA352-B2A8-4420-BFFD-74072F5C3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682" y="3943162"/>
            <a:ext cx="2032088" cy="287324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228857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2DEEE-F9EB-4666-8213-881AB9CD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question 1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D7CA2-FF7E-4745-9BC7-45759E5FF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What have been the most interesting parts of the learning materials for you?</a:t>
            </a:r>
            <a:endParaRPr lang="en-AU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0D00C-9410-48A9-B0B7-4E7AF07D1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933056"/>
            <a:ext cx="1841152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71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2DEEE-F9EB-4666-8213-881AB9CD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question 2</a:t>
            </a:r>
            <a:br>
              <a:rPr lang="en-US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D7CA2-FF7E-4745-9BC7-45759E5FF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What would you suggest to encourage people to use the learning materials?</a:t>
            </a:r>
            <a:endParaRPr lang="en-AU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742C3-74CD-4248-80BE-D7A9D845B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005064"/>
            <a:ext cx="1841152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0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2DEEE-F9EB-4666-8213-881AB9CD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&amp; viewer question 3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D7CA2-FF7E-4745-9BC7-45759E5FF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What has been your experience of co-design of learning materials?</a:t>
            </a:r>
            <a:endParaRPr lang="en-AU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E7D9E-510F-4D01-B287-418124B7D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005064"/>
            <a:ext cx="1841152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65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2DEEE-F9EB-4666-8213-881AB9CD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&amp; viewer question 4</a:t>
            </a:r>
            <a:br>
              <a:rPr lang="en-US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D7CA2-FF7E-4745-9BC7-45759E5FF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Do you think that co-design can help improve the quality of the learning materials?</a:t>
            </a:r>
            <a:endParaRPr lang="en-AU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2671A-834B-4A31-9693-B50C202C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046658"/>
            <a:ext cx="1841152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39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0798C-27D3-4587-842F-E839EFD30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820" y="1271191"/>
            <a:ext cx="1773571" cy="1597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657075-E761-4FDA-9F22-E91E8FC99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OF LEARNING MATERIAL</a:t>
            </a:r>
            <a:endParaRPr lang="en-AU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FC0F23-431C-470A-97A8-0FB57C5B2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825" y="2420888"/>
            <a:ext cx="5472608" cy="2880320"/>
          </a:xfrm>
        </p:spPr>
        <p:txBody>
          <a:bodyPr/>
          <a:lstStyle/>
          <a:p>
            <a:pPr marL="0" indent="0">
              <a:buNone/>
            </a:pPr>
            <a:endParaRPr lang="en-AU" sz="8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E5C84A-CA29-40BD-A1B2-6B7F37540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184" y="1479299"/>
            <a:ext cx="5040560" cy="45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58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0798C-27D3-4587-842F-E839EFD30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820" y="1271191"/>
            <a:ext cx="1773571" cy="1597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07CDB9-F35A-4598-81CA-E6EC97419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02" y="2223064"/>
            <a:ext cx="2309142" cy="707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339791-9598-47F1-9ABA-B2B4070D5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54" y="2840565"/>
            <a:ext cx="2534350" cy="836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C6EFDA-A583-46CC-A007-438EC115F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02" y="1522215"/>
            <a:ext cx="2309142" cy="760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5CB4EC-8FB3-4671-A571-AA52F54B9B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54" y="3676922"/>
            <a:ext cx="2533485" cy="836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657075-E761-4FDA-9F22-E91E8FC99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OF LEARNING MATERIAL</a:t>
            </a:r>
            <a:endParaRPr lang="en-AU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FC0F23-431C-470A-97A8-0FB57C5B2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825" y="2420888"/>
            <a:ext cx="5472608" cy="2880320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Aligned to 6 key topics</a:t>
            </a:r>
          </a:p>
          <a:p>
            <a:pPr marL="0" indent="0">
              <a:buNone/>
            </a:pPr>
            <a:r>
              <a:rPr lang="en-AU" sz="2800" dirty="0"/>
              <a:t>Videos (and others)</a:t>
            </a:r>
          </a:p>
          <a:p>
            <a:pPr marL="0" indent="0">
              <a:buNone/>
            </a:pPr>
            <a:r>
              <a:rPr lang="en-AU" sz="2800" dirty="0"/>
              <a:t>Power Point Presentations</a:t>
            </a:r>
          </a:p>
          <a:p>
            <a:pPr marL="0" indent="0">
              <a:buNone/>
            </a:pPr>
            <a:r>
              <a:rPr lang="en-AU" sz="2800" dirty="0"/>
              <a:t>Facilitator/Trainer Guides</a:t>
            </a:r>
          </a:p>
          <a:p>
            <a:pPr marL="0" indent="0">
              <a:buNone/>
            </a:pPr>
            <a:r>
              <a:rPr lang="en-AU" sz="2800" dirty="0"/>
              <a:t>Good Practice Guide</a:t>
            </a:r>
          </a:p>
          <a:p>
            <a:pPr marL="0" indent="0">
              <a:buNone/>
            </a:pPr>
            <a:endParaRPr lang="en-AU" sz="8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4E05A9-3CC8-4E9A-A689-19424447F6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554" y="4354693"/>
            <a:ext cx="2533485" cy="836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F5CA63-EA2D-45DD-9639-4EC24BD1F5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408" y="5259643"/>
            <a:ext cx="2411760" cy="80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99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0430-06A2-43A0-B627-9C45AB5E1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Practice Guide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46F35-A162-4E1A-953F-3C866A899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00" y="1628800"/>
            <a:ext cx="5393044" cy="4176464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Table of Contents</a:t>
            </a:r>
          </a:p>
          <a:p>
            <a:endParaRPr lang="en-AU" sz="800" dirty="0"/>
          </a:p>
          <a:p>
            <a:r>
              <a:rPr lang="en-AU" sz="2800" dirty="0"/>
              <a:t>Why Did MHCC Develop a Good Practice Guide?</a:t>
            </a:r>
          </a:p>
          <a:p>
            <a:r>
              <a:rPr lang="en-AU" sz="2800" dirty="0"/>
              <a:t>What Are The ‘Supporting Community Connection’ Learning Materials?</a:t>
            </a:r>
          </a:p>
          <a:p>
            <a:r>
              <a:rPr lang="en-AU" sz="2800" dirty="0"/>
              <a:t>Using the Learning Material</a:t>
            </a:r>
          </a:p>
          <a:p>
            <a:r>
              <a:rPr lang="en-AU" sz="2800" dirty="0"/>
              <a:t>Provide Feedback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82F47-1B66-49C6-9530-AA9E34EF6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342950"/>
            <a:ext cx="3165724" cy="44776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977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ACKNOWLEDGEMENT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500184"/>
            <a:ext cx="6264696" cy="5881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9772" y="1700808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1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 would like to acknowledge the traditional custodians of this land and pay my respect to elders past and present.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F47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50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BE1A-8680-4496-ADA2-D57C1C0C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Post-webinar poll</a:t>
            </a:r>
            <a:br>
              <a:rPr lang="en-US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46B56-4EA5-4A78-8756-1B72055DB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familiar are you with this MHCC project?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 at all		</a:t>
            </a:r>
          </a:p>
          <a:p>
            <a:r>
              <a:rPr lang="en-US" dirty="0"/>
              <a:t>A little</a:t>
            </a:r>
          </a:p>
          <a:p>
            <a:r>
              <a:rPr lang="en-US" dirty="0"/>
              <a:t>Somewhat</a:t>
            </a:r>
          </a:p>
          <a:p>
            <a:r>
              <a:rPr lang="en-US" dirty="0"/>
              <a:t>Very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D6578-B45C-4B14-B156-BCB4A87AE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628898"/>
            <a:ext cx="4572000" cy="22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83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17CD-C359-4955-8575-5446D0C33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A7F39-D199-4CFF-82F4-26EA69B6A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68052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Project Partners</a:t>
            </a:r>
          </a:p>
          <a:p>
            <a:r>
              <a:rPr lang="en-US" sz="2400" dirty="0"/>
              <a:t>Co-design Working Group Participants</a:t>
            </a:r>
          </a:p>
          <a:p>
            <a:r>
              <a:rPr lang="en-US" sz="2400" dirty="0"/>
              <a:t>Advisory Group</a:t>
            </a:r>
          </a:p>
          <a:p>
            <a:r>
              <a:rPr lang="en-US" sz="2400" dirty="0"/>
              <a:t>Monitoring and Evaluation Working Group</a:t>
            </a:r>
          </a:p>
          <a:p>
            <a:pPr marL="0" indent="0">
              <a:buNone/>
            </a:pPr>
            <a:r>
              <a:rPr lang="en-US" sz="2800" b="1" dirty="0"/>
              <a:t>Production Partners</a:t>
            </a:r>
          </a:p>
          <a:p>
            <a:r>
              <a:rPr lang="en-US" sz="2400" dirty="0"/>
              <a:t>Video participants &amp; In the Thicket</a:t>
            </a:r>
          </a:p>
          <a:p>
            <a:r>
              <a:rPr lang="en-US" sz="2400" dirty="0"/>
              <a:t>University of Sydney</a:t>
            </a:r>
          </a:p>
          <a:p>
            <a:r>
              <a:rPr lang="en-US" sz="2400" dirty="0"/>
              <a:t>Webinar participants &amp; Redback Connect</a:t>
            </a:r>
          </a:p>
          <a:p>
            <a:r>
              <a:rPr lang="en-US" sz="2400" dirty="0"/>
              <a:t>National Disability Insurance Agency</a:t>
            </a:r>
          </a:p>
          <a:p>
            <a:pPr marL="0" indent="0">
              <a:buNone/>
            </a:pPr>
            <a:r>
              <a:rPr lang="en-US" sz="2800" b="1" dirty="0"/>
              <a:t>MHCC team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A08A2-0EA2-4111-9D39-BC2E8FC2B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914" y="1340768"/>
            <a:ext cx="2304488" cy="1048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28C2AF-F0D0-4911-A850-AFD1DE989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4468630"/>
            <a:ext cx="2133778" cy="971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ADF74C-7B6B-4669-A9CB-FCEF4A4A0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2270898"/>
            <a:ext cx="1542422" cy="1542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FB0D20-276E-4A84-AAEE-647DE5A6D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3393254"/>
            <a:ext cx="2189837" cy="116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43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276872"/>
            <a:ext cx="59766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Would your organisation </a:t>
            </a:r>
            <a:br>
              <a:rPr kumimoji="0" lang="en-A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A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benefit from becoming an MHCC member or other MHCC Learning </a:t>
            </a:r>
            <a:br>
              <a:rPr kumimoji="0" lang="en-A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A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Development training?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Enquire today: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@mhcc.org.au</a:t>
            </a:r>
            <a:endParaRPr kumimoji="0" lang="en-A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training@mhcc.org.au</a:t>
            </a:r>
            <a:endParaRPr kumimoji="0" lang="en-AU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visit: mhcc.org.au</a:t>
            </a:r>
            <a:endParaRPr kumimoji="0" lang="en-A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1690" y="836712"/>
            <a:ext cx="5652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F47D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7411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BE1A-8680-4496-ADA2-D57C1C0C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Pre-webinar poll</a:t>
            </a:r>
            <a:br>
              <a:rPr lang="en-US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46B56-4EA5-4A78-8756-1B72055DB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familiar are you with this MHCC project?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 at all		</a:t>
            </a:r>
          </a:p>
          <a:p>
            <a:r>
              <a:rPr lang="en-US" dirty="0"/>
              <a:t>A little</a:t>
            </a:r>
          </a:p>
          <a:p>
            <a:r>
              <a:rPr lang="en-US" dirty="0"/>
              <a:t>Somewhat</a:t>
            </a:r>
          </a:p>
          <a:p>
            <a:r>
              <a:rPr lang="en-US" dirty="0"/>
              <a:t>Very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D6578-B45C-4B14-B156-BCB4A87AE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996952"/>
            <a:ext cx="4572000" cy="22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3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AA9F63-CD28-42F7-9AE9-112DE5533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608" y="836712"/>
            <a:ext cx="1788139" cy="1931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97960E-B885-44CE-9D06-31758D390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2425077"/>
            <a:ext cx="1872208" cy="1868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B50A9-0A0E-412A-BD21-545D673B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Panelists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C1A8C-96FA-4C43-B02F-27C2153CA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5338936" cy="424847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Mark Noble</a:t>
            </a:r>
            <a:r>
              <a:rPr lang="en-US" sz="2800" dirty="0"/>
              <a:t>, Lived Experience Representative, Western NSW/Dubbo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800" b="1" dirty="0"/>
              <a:t>Susan Allen </a:t>
            </a:r>
            <a:r>
              <a:rPr lang="en-US" sz="2800" dirty="0"/>
              <a:t>(Sue), Lived Experience Representative, Sydney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000" dirty="0">
                <a:solidFill>
                  <a:srgbClr val="4F2083"/>
                </a:solidFill>
                <a:ea typeface="+mj-ea"/>
                <a:cs typeface="+mj-cs"/>
              </a:rPr>
              <a:t>Launch</a:t>
            </a:r>
          </a:p>
          <a:p>
            <a:pPr marL="0" indent="0">
              <a:buNone/>
            </a:pPr>
            <a:r>
              <a:rPr lang="en-AU" sz="2800" b="1" dirty="0">
                <a:solidFill>
                  <a:schemeClr val="tx1"/>
                </a:solidFill>
              </a:rPr>
              <a:t>Carmel Tebbutt</a:t>
            </a:r>
            <a:r>
              <a:rPr lang="en-AU" sz="2800" dirty="0">
                <a:solidFill>
                  <a:schemeClr val="tx1"/>
                </a:solidFill>
              </a:rPr>
              <a:t>, MHCC CEO</a:t>
            </a:r>
          </a:p>
        </p:txBody>
      </p:sp>
    </p:spTree>
    <p:extLst>
      <p:ext uri="{BB962C8B-B14F-4D97-AF65-F5344CB8AC3E}">
        <p14:creationId xmlns:p14="http://schemas.microsoft.com/office/powerpoint/2010/main" val="54160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6815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AU" dirty="0"/>
              <a:t>‘Supporting Community Connection’ </a:t>
            </a:r>
            <a:r>
              <a:rPr lang="en-AU" sz="2800" dirty="0"/>
              <a:t>(CEEP Project)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16835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AU" sz="2800" b="1" dirty="0"/>
              <a:t>‘Supporting Community Connection’ </a:t>
            </a:r>
            <a:r>
              <a:rPr lang="en-AU" sz="2800" dirty="0"/>
              <a:t>for people living with mental health conditions outside of a funded NDIS package</a:t>
            </a:r>
          </a:p>
          <a:p>
            <a:r>
              <a:rPr lang="en-US" sz="2400" dirty="0"/>
              <a:t>For people who are ineligible for, or do not want to have, NDIS funded services and supports</a:t>
            </a:r>
          </a:p>
          <a:p>
            <a:r>
              <a:rPr lang="en-US" sz="2400" dirty="0"/>
              <a:t>Will also benefit people with NDIS funded services and supports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6EF5B49-BB5F-418C-8170-5E85D09523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2232248" cy="101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1625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13B328-BB6F-4F80-9F67-B0C56B24B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581128"/>
            <a:ext cx="3172582" cy="1702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3AF6C7-30A6-4962-8840-D7ED5DD4E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059" y="1196752"/>
            <a:ext cx="4704252" cy="2280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ILC – people, activities &amp; outcomes</a:t>
            </a: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715EBB-A005-468E-ABB6-B4AFE3FA1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619" y="3212976"/>
            <a:ext cx="3328643" cy="17349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C65FBE-9FD2-4C7D-83D5-77B29CC98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3202506"/>
            <a:ext cx="2952328" cy="16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9402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Project outcomes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4158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AU" sz="2800" b="1" dirty="0"/>
              <a:t>People living with, or at risk to develop, psychosocial disability :</a:t>
            </a:r>
          </a:p>
          <a:p>
            <a:pPr marL="0" indent="0">
              <a:buNone/>
            </a:pPr>
            <a:endParaRPr lang="en-AU" sz="800" b="1" dirty="0"/>
          </a:p>
          <a:p>
            <a:r>
              <a:rPr lang="en-AU" sz="2400" dirty="0"/>
              <a:t>participate in and benefit from the same community activities as everyone else</a:t>
            </a:r>
          </a:p>
          <a:p>
            <a:r>
              <a:rPr lang="en-AU" sz="2400" dirty="0"/>
              <a:t>are connected and have the information they need to make decisions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643320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5B952A-5F84-4CF0-9C6C-38835CD4A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764704"/>
            <a:ext cx="5834421" cy="3134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D8A246-8567-47E8-B2E1-E67F45A46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501008"/>
            <a:ext cx="5580112" cy="31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7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07CDB9-F35A-4598-81CA-E6EC97419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29" y="2996952"/>
            <a:ext cx="3369647" cy="1032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339791-9598-47F1-9ABA-B2B4070D5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43" y="4017045"/>
            <a:ext cx="3456381" cy="1140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C6EFDA-A583-46CC-A007-438EC115F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19" y="1979943"/>
            <a:ext cx="3096344" cy="1020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5CB4EC-8FB3-4671-A571-AA52F54B9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790" y="1973269"/>
            <a:ext cx="2880320" cy="9505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B0798C-27D3-4587-842F-E839EFD30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9204" y="2489990"/>
            <a:ext cx="2109364" cy="1899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657075-E761-4FDA-9F22-E91E8FC99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key topics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4E05A9-3CC8-4E9A-A689-19424447F6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1660" y="2973166"/>
            <a:ext cx="2968666" cy="979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F5CA63-EA2D-45DD-9639-4EC24BD1F5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2152" y="4118097"/>
            <a:ext cx="2726551" cy="90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34919"/>
      </p:ext>
    </p:extLst>
  </p:cSld>
  <p:clrMapOvr>
    <a:masterClrMapping/>
  </p:clrMapOvr>
</p:sld>
</file>

<file path=ppt/theme/theme1.xml><?xml version="1.0" encoding="utf-8"?>
<a:theme xmlns:a="http://schemas.openxmlformats.org/drawingml/2006/main" name="MHCC Title slid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1_Green-animated">
  <a:themeElements>
    <a:clrScheme name="MHC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A94"/>
      </a:accent1>
      <a:accent2>
        <a:srgbClr val="D11D64"/>
      </a:accent2>
      <a:accent3>
        <a:srgbClr val="46AA42"/>
      </a:accent3>
      <a:accent4>
        <a:srgbClr val="4F2683"/>
      </a:accent4>
      <a:accent5>
        <a:srgbClr val="4891DC"/>
      </a:accent5>
      <a:accent6>
        <a:srgbClr val="F47B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2_Green-animated">
  <a:themeElements>
    <a:clrScheme name="MHC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A94"/>
      </a:accent1>
      <a:accent2>
        <a:srgbClr val="D11D64"/>
      </a:accent2>
      <a:accent3>
        <a:srgbClr val="46AA42"/>
      </a:accent3>
      <a:accent4>
        <a:srgbClr val="4F2683"/>
      </a:accent4>
      <a:accent5>
        <a:srgbClr val="4891DC"/>
      </a:accent5>
      <a:accent6>
        <a:srgbClr val="F47B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ange-no-anim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8_Green-animated">
  <a:themeElements>
    <a:clrScheme name="MHC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A94"/>
      </a:accent1>
      <a:accent2>
        <a:srgbClr val="D11D64"/>
      </a:accent2>
      <a:accent3>
        <a:srgbClr val="46AA42"/>
      </a:accent3>
      <a:accent4>
        <a:srgbClr val="4F2683"/>
      </a:accent4>
      <a:accent5>
        <a:srgbClr val="4891DC"/>
      </a:accent5>
      <a:accent6>
        <a:srgbClr val="F47B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ink Title">
  <a:themeElements>
    <a:clrScheme name="MHC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A94"/>
      </a:accent1>
      <a:accent2>
        <a:srgbClr val="D11D64"/>
      </a:accent2>
      <a:accent3>
        <a:srgbClr val="46AA42"/>
      </a:accent3>
      <a:accent4>
        <a:srgbClr val="4F2683"/>
      </a:accent4>
      <a:accent5>
        <a:srgbClr val="4891DC"/>
      </a:accent5>
      <a:accent6>
        <a:srgbClr val="F47B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Green-animated">
  <a:themeElements>
    <a:clrScheme name="MHC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A94"/>
      </a:accent1>
      <a:accent2>
        <a:srgbClr val="D11D64"/>
      </a:accent2>
      <a:accent3>
        <a:srgbClr val="46AA42"/>
      </a:accent3>
      <a:accent4>
        <a:srgbClr val="4F2683"/>
      </a:accent4>
      <a:accent5>
        <a:srgbClr val="4891DC"/>
      </a:accent5>
      <a:accent6>
        <a:srgbClr val="F47B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0_Green-animated">
  <a:themeElements>
    <a:clrScheme name="MHC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A94"/>
      </a:accent1>
      <a:accent2>
        <a:srgbClr val="D11D64"/>
      </a:accent2>
      <a:accent3>
        <a:srgbClr val="46AA42"/>
      </a:accent3>
      <a:accent4>
        <a:srgbClr val="4F2683"/>
      </a:accent4>
      <a:accent5>
        <a:srgbClr val="4891DC"/>
      </a:accent5>
      <a:accent6>
        <a:srgbClr val="F47B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9_Green-animated">
  <a:themeElements>
    <a:clrScheme name="MHC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A94"/>
      </a:accent1>
      <a:accent2>
        <a:srgbClr val="D11D64"/>
      </a:accent2>
      <a:accent3>
        <a:srgbClr val="46AA42"/>
      </a:accent3>
      <a:accent4>
        <a:srgbClr val="4F2683"/>
      </a:accent4>
      <a:accent5>
        <a:srgbClr val="4891DC"/>
      </a:accent5>
      <a:accent6>
        <a:srgbClr val="F47B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urple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167DDA90F8C842B43AF8692B9BCA66" ma:contentTypeVersion="1401" ma:contentTypeDescription="Create a new document." ma:contentTypeScope="" ma:versionID="70d95b873efcfa998ed006a40cf13ad4">
  <xsd:schema xmlns:xsd="http://www.w3.org/2001/XMLSchema" xmlns:xs="http://www.w3.org/2001/XMLSchema" xmlns:p="http://schemas.microsoft.com/office/2006/metadata/properties" xmlns:ns2="41dd89e7-d09f-4508-9020-edeff2a1c63d" xmlns:ns3="ba7a5214-7a07-46b2-b713-45f279ab4158" targetNamespace="http://schemas.microsoft.com/office/2006/metadata/properties" ma:root="true" ma:fieldsID="1924ea29898650c691de7b7ddddd2342" ns2:_="" ns3:_="">
    <xsd:import namespace="41dd89e7-d09f-4508-9020-edeff2a1c63d"/>
    <xsd:import namespace="ba7a5214-7a07-46b2-b713-45f279ab415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d89e7-d09f-4508-9020-edeff2a1c63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a5214-7a07-46b2-b713-45f279ab41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1dd89e7-d09f-4508-9020-edeff2a1c63d">J4ZWR734CZ5R-468416401-57978</_dlc_DocId>
    <_dlc_DocIdUrl xmlns="41dd89e7-d09f-4508-9020-edeff2a1c63d">
      <Url>https://mhccouncil.sharepoint.com/sites/GeneralData/_layouts/15/DocIdRedir.aspx?ID=J4ZWR734CZ5R-468416401-57978</Url>
      <Description>J4ZWR734CZ5R-468416401-57978</Description>
    </_dlc_DocIdUrl>
  </documentManagement>
</p:properties>
</file>

<file path=customXml/itemProps1.xml><?xml version="1.0" encoding="utf-8"?>
<ds:datastoreItem xmlns:ds="http://schemas.openxmlformats.org/officeDocument/2006/customXml" ds:itemID="{2E864159-8F51-454B-AD80-13F5481A6FE0}"/>
</file>

<file path=customXml/itemProps2.xml><?xml version="1.0" encoding="utf-8"?>
<ds:datastoreItem xmlns:ds="http://schemas.openxmlformats.org/officeDocument/2006/customXml" ds:itemID="{A2A21A22-487B-4F2F-8368-4350518D8E6D}"/>
</file>

<file path=customXml/itemProps3.xml><?xml version="1.0" encoding="utf-8"?>
<ds:datastoreItem xmlns:ds="http://schemas.openxmlformats.org/officeDocument/2006/customXml" ds:itemID="{699C1EDE-82FC-4A05-B424-636C3666C143}"/>
</file>

<file path=customXml/itemProps4.xml><?xml version="1.0" encoding="utf-8"?>
<ds:datastoreItem xmlns:ds="http://schemas.openxmlformats.org/officeDocument/2006/customXml" ds:itemID="{79B3038B-B263-413C-B414-6EAC7D2E3F76}"/>
</file>

<file path=docProps/app.xml><?xml version="1.0" encoding="utf-8"?>
<Properties xmlns="http://schemas.openxmlformats.org/officeDocument/2006/extended-properties" xmlns:vt="http://schemas.openxmlformats.org/officeDocument/2006/docPropsVTypes">
  <TotalTime>63037</TotalTime>
  <Words>508</Words>
  <Application>Microsoft Office PowerPoint</Application>
  <PresentationFormat>On-screen Show (4:3)</PresentationFormat>
  <Paragraphs>93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MHCC Title slide 1</vt:lpstr>
      <vt:lpstr>Orange-no-animation</vt:lpstr>
      <vt:lpstr>1 Title Slide</vt:lpstr>
      <vt:lpstr>18_Green-animated</vt:lpstr>
      <vt:lpstr>Pink Title</vt:lpstr>
      <vt:lpstr>17_Green-animated</vt:lpstr>
      <vt:lpstr>20_Green-animated</vt:lpstr>
      <vt:lpstr>19_Green-animated</vt:lpstr>
      <vt:lpstr>Purple Title</vt:lpstr>
      <vt:lpstr>21_Green-animated</vt:lpstr>
      <vt:lpstr>22_Green-animated</vt:lpstr>
      <vt:lpstr>PowerPoint Presentation</vt:lpstr>
      <vt:lpstr>PowerPoint Presentation</vt:lpstr>
      <vt:lpstr>Pre-webinar poll </vt:lpstr>
      <vt:lpstr>Panelists</vt:lpstr>
      <vt:lpstr>‘Supporting Community Connection’ (CEEP Project)</vt:lpstr>
      <vt:lpstr>ILC – people, activities &amp; outcomes</vt:lpstr>
      <vt:lpstr>Project outcomes</vt:lpstr>
      <vt:lpstr>PowerPoint Presentation</vt:lpstr>
      <vt:lpstr>Six key topics</vt:lpstr>
      <vt:lpstr>PowerPoint Presentation</vt:lpstr>
      <vt:lpstr>Panel &amp; viewer questions/comments</vt:lpstr>
      <vt:lpstr>Learning Materials</vt:lpstr>
      <vt:lpstr>Panel question 1</vt:lpstr>
      <vt:lpstr>Panel question 2 </vt:lpstr>
      <vt:lpstr>Panel &amp; viewer question 3</vt:lpstr>
      <vt:lpstr>Panel &amp; viewer question 4 </vt:lpstr>
      <vt:lpstr>LAUNCH OF LEARNING MATERIAL</vt:lpstr>
      <vt:lpstr>LAUNCH OF LEARNING MATERIAL</vt:lpstr>
      <vt:lpstr>Good Practice Guide</vt:lpstr>
      <vt:lpstr>Post-webinar poll </vt:lpstr>
      <vt:lpstr>Thank you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Lenny Pelling</dc:creator>
  <cp:lastModifiedBy>Tina Smith</cp:lastModifiedBy>
  <cp:revision>197</cp:revision>
  <cp:lastPrinted>2020-02-19T23:51:21Z</cp:lastPrinted>
  <dcterms:created xsi:type="dcterms:W3CDTF">2013-02-11T21:30:49Z</dcterms:created>
  <dcterms:modified xsi:type="dcterms:W3CDTF">2020-06-09T06:04:58Z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0x0101001A167DDA90F8C842B43AF8692B9BCA66</vt:lpwstr>
  </property>
  <property fmtid="{D5CDD505-2E9C-101B-9397-08002B2CF9AE}" pid="3" name="Order">
    <vt:r8>5797800</vt:r8>
  </property>
  <property fmtid="{D5CDD505-2E9C-101B-9397-08002B2CF9AE}" pid="4" name="_dlc_DocIdItemGuid">
    <vt:lpwstr>08dd177b-4eb3-5375-807f-3ca8f7f653dd</vt:lpwstr>
  </property>
</Properties>
</file>